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9" r:id="rId2"/>
    <p:sldId id="259" r:id="rId3"/>
    <p:sldId id="262" r:id="rId4"/>
    <p:sldId id="263" r:id="rId5"/>
    <p:sldId id="264" r:id="rId6"/>
    <p:sldId id="265" r:id="rId7"/>
    <p:sldId id="266" r:id="rId8"/>
    <p:sldId id="267" r:id="rId9"/>
    <p:sldId id="270" r:id="rId10"/>
    <p:sldId id="271" r:id="rId11"/>
    <p:sldId id="272" r:id="rId12"/>
    <p:sldId id="273" r:id="rId13"/>
    <p:sldId id="274" r:id="rId14"/>
    <p:sldId id="275" r:id="rId15"/>
    <p:sldId id="276" r:id="rId16"/>
    <p:sldId id="343" r:id="rId17"/>
    <p:sldId id="340" r:id="rId18"/>
    <p:sldId id="344" r:id="rId19"/>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1" d="100"/>
          <a:sy n="91" d="100"/>
        </p:scale>
        <p:origin x="1530"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FB2BD91-92A5-170B-DAAC-F275D4A34901}"/>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F9D9571-84E0-B017-7659-8F508C32C8CB}"/>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latin typeface="Arial" panose="020B0604020202020204" pitchFamily="34" charset="0"/>
                <a:cs typeface="Arial" panose="020B0604020202020204" pitchFamily="34" charset="0"/>
              </a:rPr>
              <a:t>6/22/2025 am</a:t>
            </a:r>
          </a:p>
        </p:txBody>
      </p:sp>
      <p:sp>
        <p:nvSpPr>
          <p:cNvPr id="4" name="Footer Placeholder 3">
            <a:extLst>
              <a:ext uri="{FF2B5EF4-FFF2-40B4-BE49-F238E27FC236}">
                <a16:creationId xmlns:a16="http://schemas.microsoft.com/office/drawing/2014/main" id="{3B699B4E-1058-201E-F783-9900810D8B9F}"/>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A3686BE1-EAF7-F0B9-D370-21CF7D0E885C}"/>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6C836B9C-46A0-46C3-9238-2F46374DEA0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757793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1"/>
            <a:ext cx="3077739" cy="513429"/>
          </a:xfrm>
          <a:prstGeom prst="rect">
            <a:avLst/>
          </a:prstGeom>
        </p:spPr>
        <p:txBody>
          <a:bodyPr vert="horz" lIns="99037" tIns="49520" rIns="99037" bIns="49520" rtlCol="0"/>
          <a:lstStyle>
            <a:lvl1pPr algn="r">
              <a:defRPr sz="1300"/>
            </a:lvl1pPr>
          </a:lstStyle>
          <a:p>
            <a:r>
              <a:rPr lang="en-US"/>
              <a:t>6/22/2025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7" tIns="49520" rIns="99037"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7" tIns="49520" rIns="99037" bIns="4952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600"/>
            <a:ext cx="3077739" cy="513428"/>
          </a:xfrm>
          <a:prstGeom prst="rect">
            <a:avLst/>
          </a:prstGeom>
        </p:spPr>
        <p:txBody>
          <a:bodyPr vert="horz" lIns="99037" tIns="49520" rIns="99037" bIns="49520" rtlCol="0" anchor="b"/>
          <a:lstStyle>
            <a:lvl1pPr algn="r">
              <a:defRPr sz="1300"/>
            </a:lvl1pPr>
          </a:lstStyle>
          <a:p>
            <a:fld id="{2CC87949-509E-4DC0-8311-1F7E3A5021E2}" type="slidenum">
              <a:rPr lang="en-US" smtClean="0"/>
              <a:t>‹#›</a:t>
            </a:fld>
            <a:endParaRPr lang="en-US"/>
          </a:p>
        </p:txBody>
      </p:sp>
    </p:spTree>
    <p:extLst>
      <p:ext uri="{BB962C8B-B14F-4D97-AF65-F5344CB8AC3E}">
        <p14:creationId xmlns:p14="http://schemas.microsoft.com/office/powerpoint/2010/main" val="96843853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From: Tom Thornhill, Rose Avenue Church of Christ, presented March 23, 2025</a:t>
            </a:r>
          </a:p>
          <a:p>
            <a:endParaRPr lang="en-US" dirty="0"/>
          </a:p>
          <a:p>
            <a:r>
              <a:rPr lang="en-US" b="1" dirty="0"/>
              <a:t>Mark 14:66-72</a:t>
            </a:r>
            <a:r>
              <a:rPr lang="en-US" dirty="0"/>
              <a:t> – “66 And as Peter was below in the courtyard, one of the servant girls of the high priest came, 67 and seeing Peter warming himself, she looked at him and said, ‘You also were with the Nazarene, Jesus.’ 68 But he denied it, saying, ‘</a:t>
            </a:r>
            <a:r>
              <a:rPr lang="en-US" b="1" dirty="0"/>
              <a:t>I neither know nor understand what you mean</a:t>
            </a:r>
            <a:r>
              <a:rPr lang="en-US" dirty="0"/>
              <a:t>.’ And he went out into the gateway and the rooster crowed. 69 And the servant girl saw him and began again to say to the bystanders, ‘This man is one of them.’ 70 </a:t>
            </a:r>
            <a:r>
              <a:rPr lang="en-US" b="1" dirty="0"/>
              <a:t>But again he denied it</a:t>
            </a:r>
            <a:r>
              <a:rPr lang="en-US" dirty="0"/>
              <a:t>. And after a little while the bystanders again said to Peter, ‘Certainly you are one of them, for you are a Galilean.’ 71 But he began to invoke a curse on himself and to swear, ‘</a:t>
            </a:r>
            <a:r>
              <a:rPr lang="en-US" b="1" dirty="0"/>
              <a:t>I do not know this man of whom you speak</a:t>
            </a:r>
            <a:r>
              <a:rPr lang="en-US" dirty="0"/>
              <a:t>.’ 72 And immediately the rooster crowed a second time. And Peter remembered how Jesus had said to him, ‘Before the rooster crows twice, you will deny me three times.’ And he broke down and wept.”</a:t>
            </a:r>
          </a:p>
        </p:txBody>
      </p:sp>
      <p:sp>
        <p:nvSpPr>
          <p:cNvPr id="4" name="Slide Number Placeholder 3"/>
          <p:cNvSpPr>
            <a:spLocks noGrp="1"/>
          </p:cNvSpPr>
          <p:nvPr>
            <p:ph type="sldNum" sz="quarter" idx="5"/>
          </p:nvPr>
        </p:nvSpPr>
        <p:spPr/>
        <p:txBody>
          <a:bodyPr/>
          <a:lstStyle/>
          <a:p>
            <a:fld id="{2CC87949-509E-4DC0-8311-1F7E3A5021E2}" type="slidenum">
              <a:rPr lang="en-US" smtClean="0"/>
              <a:t>1</a:t>
            </a:fld>
            <a:endParaRPr lang="en-US"/>
          </a:p>
        </p:txBody>
      </p:sp>
      <p:sp>
        <p:nvSpPr>
          <p:cNvPr id="5" name="Date Placeholder 4">
            <a:extLst>
              <a:ext uri="{FF2B5EF4-FFF2-40B4-BE49-F238E27FC236}">
                <a16:creationId xmlns:a16="http://schemas.microsoft.com/office/drawing/2014/main" id="{5663652C-8179-E371-A0C1-549DBAB61295}"/>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8E2F4F5E-2F0D-9296-FC92-29F4542FCEA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24612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5:8-11</a:t>
            </a:r>
            <a:r>
              <a:rPr lang="en-US" dirty="0"/>
              <a:t> – “8 </a:t>
            </a:r>
            <a:r>
              <a:rPr lang="en-US" b="1" dirty="0"/>
              <a:t>Be sober-minded; be watchful</a:t>
            </a:r>
            <a:r>
              <a:rPr lang="en-US" dirty="0"/>
              <a:t>. Your adversary the devil prowls around like a roaring lion, seeking someone to devour. 9 Resist him, firm in your faith, knowing that the same kinds of suffering are being experienced by your brotherhood throughout the world. 10 And after you have suffered a little while, the God of all grace, who has called you to his eternal glory in Christ, will himself restore, confirm, strengthen, and establish you. 11 To him be the dominion forever and ever. Amen.”</a:t>
            </a:r>
          </a:p>
          <a:p>
            <a:endParaRPr lang="en-US" dirty="0"/>
          </a:p>
          <a:p>
            <a:r>
              <a:rPr lang="en-US" b="1" dirty="0"/>
              <a:t>I Corinthians 16:13</a:t>
            </a:r>
            <a:r>
              <a:rPr lang="en-US" dirty="0"/>
              <a:t> – “</a:t>
            </a:r>
            <a:r>
              <a:rPr lang="en-US" b="1" dirty="0"/>
              <a:t>Be watchful, stand firm in the faith</a:t>
            </a:r>
            <a:r>
              <a:rPr lang="en-US" dirty="0"/>
              <a:t>, act like men, be strong.”</a:t>
            </a:r>
          </a:p>
        </p:txBody>
      </p:sp>
      <p:sp>
        <p:nvSpPr>
          <p:cNvPr id="4" name="Slide Number Placeholder 3"/>
          <p:cNvSpPr>
            <a:spLocks noGrp="1"/>
          </p:cNvSpPr>
          <p:nvPr>
            <p:ph type="sldNum" sz="quarter" idx="5"/>
          </p:nvPr>
        </p:nvSpPr>
        <p:spPr/>
        <p:txBody>
          <a:bodyPr/>
          <a:lstStyle/>
          <a:p>
            <a:fld id="{2CC87949-509E-4DC0-8311-1F7E3A5021E2}" type="slidenum">
              <a:rPr lang="en-US" smtClean="0"/>
              <a:t>10</a:t>
            </a:fld>
            <a:endParaRPr lang="en-US"/>
          </a:p>
        </p:txBody>
      </p:sp>
      <p:sp>
        <p:nvSpPr>
          <p:cNvPr id="5" name="Date Placeholder 4">
            <a:extLst>
              <a:ext uri="{FF2B5EF4-FFF2-40B4-BE49-F238E27FC236}">
                <a16:creationId xmlns:a16="http://schemas.microsoft.com/office/drawing/2014/main" id="{621866C7-707A-82DA-A6FF-3BB726620B2C}"/>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25946F77-195D-4131-F6C0-462AD4CF217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10556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9:23</a:t>
            </a:r>
            <a:r>
              <a:rPr lang="en-US" dirty="0"/>
              <a:t> – “And he said to all, ‘If anyone would come after me, let him deny himself and </a:t>
            </a:r>
            <a:r>
              <a:rPr lang="en-US" b="1" dirty="0"/>
              <a:t>take up his cross daily</a:t>
            </a:r>
            <a:r>
              <a:rPr lang="en-US" dirty="0"/>
              <a:t> and follow me.’”</a:t>
            </a:r>
          </a:p>
          <a:p>
            <a:endParaRPr lang="en-US" dirty="0"/>
          </a:p>
          <a:p>
            <a:r>
              <a:rPr lang="en-US" b="1" dirty="0"/>
              <a:t>Galatians 2:20</a:t>
            </a:r>
            <a:r>
              <a:rPr lang="en-US" dirty="0"/>
              <a:t> – “</a:t>
            </a:r>
            <a:r>
              <a:rPr lang="en-US" b="1" dirty="0"/>
              <a:t>I have been crucified with Christ</a:t>
            </a:r>
            <a:r>
              <a:rPr lang="en-US" dirty="0"/>
              <a:t>. It is no longer I who live, but Christ who lives in me. And the life I now live in the flesh I live by faith in the Son of God, who loved me and gave himself for me.”</a:t>
            </a:r>
          </a:p>
          <a:p>
            <a:endParaRPr lang="en-US" dirty="0"/>
          </a:p>
          <a:p>
            <a:r>
              <a:rPr lang="en-US" b="1" dirty="0"/>
              <a:t>James 4:7-8</a:t>
            </a:r>
            <a:r>
              <a:rPr lang="en-US" dirty="0"/>
              <a:t> – “7 Submit yourselves therefore to God. Resist the devil, and he will flee from you. 8 </a:t>
            </a:r>
            <a:r>
              <a:rPr lang="en-US" b="1" dirty="0"/>
              <a:t>Draw near to God</a:t>
            </a:r>
            <a:r>
              <a:rPr lang="en-US" dirty="0"/>
              <a:t>, and he will draw near to you.”</a:t>
            </a:r>
          </a:p>
          <a:p>
            <a:endParaRPr lang="en-US" dirty="0"/>
          </a:p>
          <a:p>
            <a:r>
              <a:rPr lang="en-US" b="1" dirty="0"/>
              <a:t>Hebrews 2:1</a:t>
            </a:r>
            <a:r>
              <a:rPr lang="en-US" dirty="0"/>
              <a:t> – “Therefore </a:t>
            </a:r>
            <a:r>
              <a:rPr lang="en-US" b="1" dirty="0"/>
              <a:t>we must pay much closer attention to what we have heard</a:t>
            </a:r>
            <a:r>
              <a:rPr lang="en-US" dirty="0"/>
              <a:t>, lest we drift away from it.”</a:t>
            </a:r>
          </a:p>
        </p:txBody>
      </p:sp>
      <p:sp>
        <p:nvSpPr>
          <p:cNvPr id="4" name="Slide Number Placeholder 3"/>
          <p:cNvSpPr>
            <a:spLocks noGrp="1"/>
          </p:cNvSpPr>
          <p:nvPr>
            <p:ph type="sldNum" sz="quarter" idx="5"/>
          </p:nvPr>
        </p:nvSpPr>
        <p:spPr/>
        <p:txBody>
          <a:bodyPr/>
          <a:lstStyle/>
          <a:p>
            <a:fld id="{2CC87949-509E-4DC0-8311-1F7E3A5021E2}" type="slidenum">
              <a:rPr lang="en-US" smtClean="0"/>
              <a:t>11</a:t>
            </a:fld>
            <a:endParaRPr lang="en-US"/>
          </a:p>
        </p:txBody>
      </p:sp>
      <p:sp>
        <p:nvSpPr>
          <p:cNvPr id="5" name="Date Placeholder 4">
            <a:extLst>
              <a:ext uri="{FF2B5EF4-FFF2-40B4-BE49-F238E27FC236}">
                <a16:creationId xmlns:a16="http://schemas.microsoft.com/office/drawing/2014/main" id="{C015B507-9CE7-F5E9-B902-107B767570B3}"/>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3307CE85-6590-9418-FF98-DFF8054AB8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68365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6:14-15</a:t>
            </a:r>
            <a:r>
              <a:rPr lang="en-US" dirty="0"/>
              <a:t> – “14 Do not be unequally yoked with unbelievers. For what partnership has righteousness with lawlessness? Or what fellowship has light with darkness? 15  What accord has Christ with Belial? Or </a:t>
            </a:r>
            <a:r>
              <a:rPr lang="en-US" b="1" dirty="0"/>
              <a:t>what portion does a believer share with an unbeliever</a:t>
            </a:r>
            <a:r>
              <a:rPr lang="en-US" dirty="0"/>
              <a:t>?”</a:t>
            </a:r>
          </a:p>
          <a:p>
            <a:endParaRPr lang="en-US" dirty="0"/>
          </a:p>
          <a:p>
            <a:r>
              <a:rPr lang="en-US" b="1" dirty="0"/>
              <a:t>I Corinthians 15:33</a:t>
            </a:r>
            <a:r>
              <a:rPr lang="en-US" dirty="0"/>
              <a:t> – “Do not be deceived: </a:t>
            </a:r>
            <a:r>
              <a:rPr lang="en-US" b="1" dirty="0"/>
              <a:t>Bad company ruins good morals</a:t>
            </a:r>
            <a:r>
              <a:rPr lang="en-US" dirty="0"/>
              <a:t>.“</a:t>
            </a:r>
          </a:p>
          <a:p>
            <a:endParaRPr lang="en-US" dirty="0"/>
          </a:p>
          <a:p>
            <a:r>
              <a:rPr lang="en-US" b="1" dirty="0"/>
              <a:t>Proverbs 6:27-28</a:t>
            </a:r>
            <a:r>
              <a:rPr lang="en-US" dirty="0"/>
              <a:t> – “27 </a:t>
            </a:r>
            <a:r>
              <a:rPr lang="en-US" b="1" dirty="0"/>
              <a:t>Can a man carry fire next to his chest and his clothes not be burned</a:t>
            </a:r>
            <a:r>
              <a:rPr lang="en-US" dirty="0"/>
              <a:t>? 28 Or can one walk on hot coals and his feet not be scorched?”</a:t>
            </a:r>
          </a:p>
        </p:txBody>
      </p:sp>
      <p:sp>
        <p:nvSpPr>
          <p:cNvPr id="4" name="Slide Number Placeholder 3"/>
          <p:cNvSpPr>
            <a:spLocks noGrp="1"/>
          </p:cNvSpPr>
          <p:nvPr>
            <p:ph type="sldNum" sz="quarter" idx="5"/>
          </p:nvPr>
        </p:nvSpPr>
        <p:spPr/>
        <p:txBody>
          <a:bodyPr/>
          <a:lstStyle/>
          <a:p>
            <a:fld id="{2CC87949-509E-4DC0-8311-1F7E3A5021E2}" type="slidenum">
              <a:rPr lang="en-US" smtClean="0"/>
              <a:t>12</a:t>
            </a:fld>
            <a:endParaRPr lang="en-US"/>
          </a:p>
        </p:txBody>
      </p:sp>
      <p:sp>
        <p:nvSpPr>
          <p:cNvPr id="5" name="Date Placeholder 4">
            <a:extLst>
              <a:ext uri="{FF2B5EF4-FFF2-40B4-BE49-F238E27FC236}">
                <a16:creationId xmlns:a16="http://schemas.microsoft.com/office/drawing/2014/main" id="{38BCBE6B-14D2-4C0A-7FE2-50E5A951592B}"/>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EBA974DD-E844-22CB-0B81-657A0CFC010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77480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16:13</a:t>
            </a:r>
            <a:r>
              <a:rPr lang="en-US" dirty="0"/>
              <a:t> – “Be watchful, </a:t>
            </a:r>
            <a:r>
              <a:rPr lang="en-US" b="1" dirty="0"/>
              <a:t>stand firm in the faith</a:t>
            </a:r>
            <a:r>
              <a:rPr lang="en-US" dirty="0"/>
              <a:t>, act like men, be strong.”</a:t>
            </a:r>
          </a:p>
          <a:p>
            <a:endParaRPr lang="en-US" dirty="0"/>
          </a:p>
          <a:p>
            <a:r>
              <a:rPr lang="en-US" b="1" dirty="0"/>
              <a:t>II Timothy 1:7</a:t>
            </a:r>
            <a:r>
              <a:rPr lang="en-US" dirty="0"/>
              <a:t> – “for </a:t>
            </a:r>
            <a:r>
              <a:rPr lang="en-US" b="1" dirty="0"/>
              <a:t>God gave us a spirit not of fear but of power</a:t>
            </a:r>
            <a:r>
              <a:rPr lang="en-US" dirty="0"/>
              <a:t> and love and self-control.”</a:t>
            </a:r>
          </a:p>
        </p:txBody>
      </p:sp>
      <p:sp>
        <p:nvSpPr>
          <p:cNvPr id="4" name="Slide Number Placeholder 3"/>
          <p:cNvSpPr>
            <a:spLocks noGrp="1"/>
          </p:cNvSpPr>
          <p:nvPr>
            <p:ph type="sldNum" sz="quarter" idx="5"/>
          </p:nvPr>
        </p:nvSpPr>
        <p:spPr/>
        <p:txBody>
          <a:bodyPr/>
          <a:lstStyle/>
          <a:p>
            <a:fld id="{2CC87949-509E-4DC0-8311-1F7E3A5021E2}" type="slidenum">
              <a:rPr lang="en-US" smtClean="0"/>
              <a:t>13</a:t>
            </a:fld>
            <a:endParaRPr lang="en-US"/>
          </a:p>
        </p:txBody>
      </p:sp>
      <p:sp>
        <p:nvSpPr>
          <p:cNvPr id="5" name="Date Placeholder 4">
            <a:extLst>
              <a:ext uri="{FF2B5EF4-FFF2-40B4-BE49-F238E27FC236}">
                <a16:creationId xmlns:a16="http://schemas.microsoft.com/office/drawing/2014/main" id="{4A11071F-9790-0A12-2E7B-AE53CA1F256E}"/>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9B36E6C1-DA1F-140B-4C72-5E867A7153D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28341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2:1-4</a:t>
            </a:r>
            <a:r>
              <a:rPr lang="en-US" dirty="0"/>
              <a:t> – “2 Therefore </a:t>
            </a:r>
            <a:r>
              <a:rPr lang="en-US" b="1" dirty="0"/>
              <a:t>we must pay much closer attention</a:t>
            </a:r>
            <a:r>
              <a:rPr lang="en-US" dirty="0"/>
              <a:t> to what we have heard, </a:t>
            </a:r>
            <a:r>
              <a:rPr lang="en-US" b="1" dirty="0"/>
              <a:t>lest we drift away from it</a:t>
            </a:r>
            <a:r>
              <a:rPr lang="en-US" dirty="0"/>
              <a:t>. 2 For since the message declared by angels proved to be reliable and every transgression or disobedience received a just retribution, 3  how shall we escape if we neglect such a great salvation? It was declared at first by the Lord, and it was attested to us by those who heard, 4  while God also bore witness by signs and wonders and various miracles and by gifts of the Holy Spirit distributed according to his will.”</a:t>
            </a:r>
          </a:p>
          <a:p>
            <a:endParaRPr lang="en-US" dirty="0"/>
          </a:p>
          <a:p>
            <a:r>
              <a:rPr lang="en-US" b="1" dirty="0"/>
              <a:t>Acts 20:31-32</a:t>
            </a:r>
            <a:r>
              <a:rPr lang="en-US" dirty="0"/>
              <a:t> – “31 Therefore be alert, remembering that for three years I did not cease night or day to admonish everyone with tears. 32 And now I commend you to God and to </a:t>
            </a:r>
            <a:r>
              <a:rPr lang="en-US" b="1" dirty="0"/>
              <a:t>the word of his grace, which is able to build you up</a:t>
            </a:r>
            <a:r>
              <a:rPr lang="en-US" dirty="0"/>
              <a:t> and to give you the inheritance among all those who are sanctified.”</a:t>
            </a:r>
          </a:p>
          <a:p>
            <a:endParaRPr lang="en-US" dirty="0"/>
          </a:p>
          <a:p>
            <a:r>
              <a:rPr lang="en-US" b="1" dirty="0"/>
              <a:t>Acts 17:10-12</a:t>
            </a:r>
            <a:r>
              <a:rPr lang="en-US" dirty="0"/>
              <a:t> – “10 The brothers immediately sent Paul and Silas away by night to Berea, and when they arrived they went into the Jewish synagogue. 11 Now these Jews were more noble than those in Thessalonica; they received the word with all eagerness, </a:t>
            </a:r>
            <a:r>
              <a:rPr lang="en-US" b="1" dirty="0"/>
              <a:t>examining the Scriptures daily to see if these things were so</a:t>
            </a:r>
            <a:r>
              <a:rPr lang="en-US" dirty="0"/>
              <a:t>. 12  Many of them therefore believed, with not a few Greek women of high standing as well as men.”</a:t>
            </a:r>
          </a:p>
        </p:txBody>
      </p:sp>
      <p:sp>
        <p:nvSpPr>
          <p:cNvPr id="4" name="Slide Number Placeholder 3"/>
          <p:cNvSpPr>
            <a:spLocks noGrp="1"/>
          </p:cNvSpPr>
          <p:nvPr>
            <p:ph type="sldNum" sz="quarter" idx="5"/>
          </p:nvPr>
        </p:nvSpPr>
        <p:spPr/>
        <p:txBody>
          <a:bodyPr/>
          <a:lstStyle/>
          <a:p>
            <a:fld id="{2CC87949-509E-4DC0-8311-1F7E3A5021E2}" type="slidenum">
              <a:rPr lang="en-US" smtClean="0"/>
              <a:t>14</a:t>
            </a:fld>
            <a:endParaRPr lang="en-US"/>
          </a:p>
        </p:txBody>
      </p:sp>
      <p:sp>
        <p:nvSpPr>
          <p:cNvPr id="5" name="Date Placeholder 4">
            <a:extLst>
              <a:ext uri="{FF2B5EF4-FFF2-40B4-BE49-F238E27FC236}">
                <a16:creationId xmlns:a16="http://schemas.microsoft.com/office/drawing/2014/main" id="{F7C67284-4400-2AB8-95C8-7E7D8DD59246}"/>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5ECE567D-C1E8-4AC8-AFCD-6C18C88FEFA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9416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10:32-33</a:t>
            </a:r>
            <a:r>
              <a:rPr lang="en-US" dirty="0"/>
              <a:t> – “32 So everyone who acknowledges me before men, </a:t>
            </a:r>
            <a:r>
              <a:rPr lang="en-US" b="1" dirty="0"/>
              <a:t>I also will acknowledge before my Father</a:t>
            </a:r>
            <a:r>
              <a:rPr lang="en-US" dirty="0"/>
              <a:t> who is in heaven,  33 but whoever denies me before men, I also will deny before my Father who is in heaven.”</a:t>
            </a:r>
          </a:p>
        </p:txBody>
      </p:sp>
      <p:sp>
        <p:nvSpPr>
          <p:cNvPr id="4" name="Slide Number Placeholder 3"/>
          <p:cNvSpPr>
            <a:spLocks noGrp="1"/>
          </p:cNvSpPr>
          <p:nvPr>
            <p:ph type="sldNum" sz="quarter" idx="5"/>
          </p:nvPr>
        </p:nvSpPr>
        <p:spPr/>
        <p:txBody>
          <a:bodyPr/>
          <a:lstStyle/>
          <a:p>
            <a:fld id="{2CC87949-509E-4DC0-8311-1F7E3A5021E2}" type="slidenum">
              <a:rPr lang="en-US" smtClean="0"/>
              <a:t>15</a:t>
            </a:fld>
            <a:endParaRPr lang="en-US"/>
          </a:p>
        </p:txBody>
      </p:sp>
      <p:sp>
        <p:nvSpPr>
          <p:cNvPr id="5" name="Date Placeholder 4">
            <a:extLst>
              <a:ext uri="{FF2B5EF4-FFF2-40B4-BE49-F238E27FC236}">
                <a16:creationId xmlns:a16="http://schemas.microsoft.com/office/drawing/2014/main" id="{0D2CAC81-51B5-3555-7386-CC6058416438}"/>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FBB8CF3D-27AD-3021-2D12-A87D82E4815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8590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863561" fontAlgn="base">
              <a:spcBef>
                <a:spcPct val="0"/>
              </a:spcBef>
              <a:spcAft>
                <a:spcPct val="0"/>
              </a:spcAft>
              <a:defRPr/>
            </a:pPr>
            <a:fld id="{3AF42B02-11F3-4BD2-B2E3-53F42D06C240}" type="slidenum">
              <a:rPr lang="en-US" altLang="en-US" sz="6500">
                <a:solidFill>
                  <a:prstClr val="black"/>
                </a:solidFill>
                <a:latin typeface="Arial" panose="020B0604020202020204" pitchFamily="34" charset="0"/>
              </a:rPr>
              <a:pPr defTabSz="4863561" fontAlgn="base">
                <a:spcBef>
                  <a:spcPct val="0"/>
                </a:spcBef>
                <a:spcAft>
                  <a:spcPct val="0"/>
                </a:spcAft>
                <a:defRPr/>
              </a:pPr>
              <a:t>16</a:t>
            </a:fld>
            <a:endParaRPr lang="en-US" altLang="en-US" sz="65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3561" fontAlgn="base">
              <a:spcBef>
                <a:spcPct val="0"/>
              </a:spcBef>
              <a:spcAft>
                <a:spcPct val="0"/>
              </a:spcAft>
              <a:defRPr/>
            </a:pPr>
            <a:r>
              <a:rPr lang="en-US" altLang="en-US" sz="6500">
                <a:solidFill>
                  <a:prstClr val="black"/>
                </a:solidFill>
                <a:latin typeface="Arial" panose="020B0604020202020204" pitchFamily="34" charset="0"/>
              </a:rPr>
              <a:t>6/22/2025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3561" fontAlgn="base">
              <a:spcBef>
                <a:spcPct val="0"/>
              </a:spcBef>
              <a:spcAft>
                <a:spcPct val="0"/>
              </a:spcAft>
              <a:defRPr/>
            </a:pPr>
            <a:r>
              <a:rPr lang="en-US" altLang="en-US" sz="65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863561" fontAlgn="base">
              <a:spcBef>
                <a:spcPct val="0"/>
              </a:spcBef>
              <a:spcAft>
                <a:spcPct val="0"/>
              </a:spcAft>
              <a:defRPr/>
            </a:pPr>
            <a:fld id="{3AF42B02-11F3-4BD2-B2E3-53F42D06C240}" type="slidenum">
              <a:rPr lang="en-US" altLang="en-US" sz="6500">
                <a:latin typeface="Arial" panose="020B0604020202020204" pitchFamily="34" charset="0"/>
              </a:rPr>
              <a:pPr defTabSz="4863561" fontAlgn="base">
                <a:spcBef>
                  <a:spcPct val="0"/>
                </a:spcBef>
                <a:spcAft>
                  <a:spcPct val="0"/>
                </a:spcAft>
                <a:defRPr/>
              </a:pPr>
              <a:t>17</a:t>
            </a:fld>
            <a:endParaRPr lang="en-US" altLang="en-US" sz="65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3561" fontAlgn="base">
              <a:spcBef>
                <a:spcPct val="0"/>
              </a:spcBef>
              <a:spcAft>
                <a:spcPct val="0"/>
              </a:spcAft>
              <a:defRPr/>
            </a:pPr>
            <a:r>
              <a:rPr lang="en-US" altLang="en-US" sz="6500">
                <a:latin typeface="Arial" panose="020B0604020202020204" pitchFamily="34" charset="0"/>
              </a:rPr>
              <a:t>6/22/2025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3561" fontAlgn="base">
              <a:spcBef>
                <a:spcPct val="0"/>
              </a:spcBef>
              <a:spcAft>
                <a:spcPct val="0"/>
              </a:spcAft>
              <a:defRPr/>
            </a:pPr>
            <a:r>
              <a:rPr lang="en-US" altLang="en-US" sz="65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492608">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863561" fontAlgn="base">
              <a:spcBef>
                <a:spcPct val="0"/>
              </a:spcBef>
              <a:spcAft>
                <a:spcPct val="0"/>
              </a:spcAft>
              <a:defRPr/>
            </a:pPr>
            <a:fld id="{3AF42B02-11F3-4BD2-B2E3-53F42D06C240}" type="slidenum">
              <a:rPr lang="en-US" altLang="en-US" sz="6500">
                <a:latin typeface="Arial" panose="020B0604020202020204" pitchFamily="34" charset="0"/>
              </a:rPr>
              <a:pPr defTabSz="4863561" fontAlgn="base">
                <a:spcBef>
                  <a:spcPct val="0"/>
                </a:spcBef>
                <a:spcAft>
                  <a:spcPct val="0"/>
                </a:spcAft>
                <a:defRPr/>
              </a:pPr>
              <a:t>18</a:t>
            </a:fld>
            <a:endParaRPr lang="en-US" altLang="en-US" sz="65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863561" fontAlgn="base">
              <a:spcBef>
                <a:spcPct val="0"/>
              </a:spcBef>
              <a:spcAft>
                <a:spcPct val="0"/>
              </a:spcAft>
              <a:defRPr/>
            </a:pPr>
            <a:r>
              <a:rPr lang="en-US" altLang="en-US" sz="6500">
                <a:latin typeface="Arial" panose="020B0604020202020204" pitchFamily="34" charset="0"/>
              </a:rPr>
              <a:t>6/22/2025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863561" fontAlgn="base">
              <a:spcBef>
                <a:spcPct val="0"/>
              </a:spcBef>
              <a:spcAft>
                <a:spcPct val="0"/>
              </a:spcAft>
              <a:defRPr/>
            </a:pPr>
            <a:r>
              <a:rPr lang="en-US" altLang="en-US" sz="65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26:69-75</a:t>
            </a:r>
            <a:r>
              <a:rPr lang="en-US" dirty="0"/>
              <a:t> – “69 Now Peter was sitting outside in the courtyard. And a servant girl came up to him and said, ‘You also were with Jesus the Galilean.’ 70 But he denied it before them all, saying, ‘</a:t>
            </a:r>
            <a:r>
              <a:rPr lang="en-US" b="1" dirty="0"/>
              <a:t>I do not know what you mean</a:t>
            </a:r>
            <a:r>
              <a:rPr lang="en-US" dirty="0"/>
              <a:t>.’ 71 And when he went out to the entrance, another servant girl saw him, and she said to the bystanders, ‘This man was with Jesus of Nazareth.’ 72 And again he denied it with an oath: ‘</a:t>
            </a:r>
            <a:r>
              <a:rPr lang="en-US" b="1" dirty="0"/>
              <a:t>I do not know the man</a:t>
            </a:r>
            <a:r>
              <a:rPr lang="en-US" dirty="0"/>
              <a:t>.’ 73 After a little while the bystanders came up and said to Peter, ‘Certainly you too are one of them, for your accent betrays you.’ 74 Then he began to invoke a curse on himself and to swear, ‘</a:t>
            </a:r>
            <a:r>
              <a:rPr lang="en-US" b="1" dirty="0"/>
              <a:t>I do not know the man</a:t>
            </a:r>
            <a:r>
              <a:rPr lang="en-US" dirty="0"/>
              <a:t>.’ And immediately the rooster crowed. 75 And Peter remembered the saying of Jesus, ‘Before the rooster crows, you will deny me three times.’ And he went out and wept bitterly.”</a:t>
            </a:r>
          </a:p>
          <a:p>
            <a:endParaRPr lang="en-US" dirty="0"/>
          </a:p>
          <a:p>
            <a:r>
              <a:rPr lang="en-US" b="1" dirty="0"/>
              <a:t>Mark 14:66-72</a:t>
            </a:r>
            <a:r>
              <a:rPr lang="en-US" dirty="0"/>
              <a:t> – “66 And as Peter was below in the courtyard, one of the servant girls of the high priest came, 67 and seeing Peter warming himself, she looked at him and said, ‘You also were with the Nazarene, Jesus.’ 68 But he denied it, saying, ‘</a:t>
            </a:r>
            <a:r>
              <a:rPr lang="en-US" b="1" dirty="0"/>
              <a:t>I neither know nor understand what you mean</a:t>
            </a:r>
            <a:r>
              <a:rPr lang="en-US" dirty="0"/>
              <a:t>.’ And he went out into the gateway and the rooster crowed. 69 And the servant girl saw him and began again to say to the bystanders, ‘This man is one of them.’ 70 </a:t>
            </a:r>
            <a:r>
              <a:rPr lang="en-US" b="1" dirty="0"/>
              <a:t>But again he denied it</a:t>
            </a:r>
            <a:r>
              <a:rPr lang="en-US" dirty="0"/>
              <a:t>. And after a little while the bystanders again said to Peter, ‘Certainly you are one of them, for you are a Galilean.’ 71 But he began to invoke a curse on himself and to swear, ‘</a:t>
            </a:r>
            <a:r>
              <a:rPr lang="en-US" b="1" dirty="0"/>
              <a:t>I do not know this man of whom you speak</a:t>
            </a:r>
            <a:r>
              <a:rPr lang="en-US" dirty="0"/>
              <a:t>.’ 72 And immediately the rooster crowed a second time. And Peter remembered how Jesus had said to him, ‘Before the rooster crows twice, you will deny me three times.’ And he broke down and wept.”</a:t>
            </a:r>
          </a:p>
          <a:p>
            <a:endParaRPr lang="en-US" dirty="0"/>
          </a:p>
          <a:p>
            <a:r>
              <a:rPr lang="en-US" b="1" dirty="0"/>
              <a:t>Luke 22:54-62</a:t>
            </a:r>
            <a:r>
              <a:rPr lang="en-US" dirty="0"/>
              <a:t> – “54 Then they seized him and led him away, bringing him into the high priest's house, and Peter was following at a distance. 55 And when they had kindled a fire in the middle of the courtyard and sat down together, Peter sat down among them. 56 Then a servant girl, seeing him as he sat in the light and looking closely at him, said, ‘This man also was with him." 57 But he denied it, saying, ‘</a:t>
            </a:r>
            <a:r>
              <a:rPr lang="en-US" b="1" dirty="0"/>
              <a:t>Woman, I do not know him</a:t>
            </a:r>
            <a:r>
              <a:rPr lang="en-US" dirty="0"/>
              <a:t>.’ 58 And a little later someone else saw him and said, ‘You also are one of them.’ But Peter said, ‘</a:t>
            </a:r>
            <a:r>
              <a:rPr lang="en-US" b="1" dirty="0"/>
              <a:t>Man, I am not</a:t>
            </a:r>
            <a:r>
              <a:rPr lang="en-US" dirty="0"/>
              <a:t>.’ 59 And after an interval of about an hour still another insisted, saying, ‘Certainly this man also was with him, for he too is a Galilean.’ 60 But Peter said, ‘</a:t>
            </a:r>
            <a:r>
              <a:rPr lang="en-US" b="1" dirty="0"/>
              <a:t>Man, I do not know what you are talking about</a:t>
            </a:r>
            <a:r>
              <a:rPr lang="en-US" dirty="0"/>
              <a:t>.’ And immediately, while he was still speaking, the rooster crowed. 61 And the Lord turned and looked at Peter. And Peter remembered the saying of the Lord, how he had said to him, ‘Before the rooster crows today, you will deny me three times.’ 62 And he went out and wept bitterly.”</a:t>
            </a:r>
          </a:p>
          <a:p>
            <a:endParaRPr lang="en-US" dirty="0"/>
          </a:p>
          <a:p>
            <a:r>
              <a:rPr lang="en-US" b="1" dirty="0"/>
              <a:t>John 18:15-18, 25-27</a:t>
            </a:r>
            <a:r>
              <a:rPr lang="en-US" dirty="0"/>
              <a:t> – “15 Simon Peter followed Jesus, and so did another disciple. Since that disciple was known to the high priest, he entered with Jesus into the court of the high priest, 16 but Peter stood outside at the door. So the other disciple, who was known to the high priest, went out and spoke to the servant girl who kept watch at the door, and brought Peter in. 17 The servant girl at the door said to Peter, ‘You also are not one of this man's disciples, are you?’ He said, ‘</a:t>
            </a:r>
            <a:r>
              <a:rPr lang="en-US" b="1" dirty="0"/>
              <a:t>I am not</a:t>
            </a:r>
            <a:r>
              <a:rPr lang="en-US" dirty="0"/>
              <a:t>.’ 18 Now the servants and officers had made a charcoal fire, because it was cold, and they were standing and warming themselves. Peter also was with them, standing and warming himself … 25 Now Simon Peter was standing and warming himself. So they said to him, ‘You also are not one of his disciples, are you?’ He denied it and said, ‘</a:t>
            </a:r>
            <a:r>
              <a:rPr lang="en-US" b="1" dirty="0"/>
              <a:t>I am not</a:t>
            </a:r>
            <a:r>
              <a:rPr lang="en-US" dirty="0"/>
              <a:t>.’ 26 One of the servants of the high priest, a relative of the man whose ear Peter had cut off, asked, ‘Did I not see you in the garden with him?’ 27 </a:t>
            </a:r>
            <a:r>
              <a:rPr lang="en-US" b="1" dirty="0"/>
              <a:t>Peter again denied it</a:t>
            </a:r>
            <a:r>
              <a:rPr lang="en-US" dirty="0"/>
              <a:t>, and at once a rooster crowed.”</a:t>
            </a:r>
          </a:p>
          <a:p>
            <a:endParaRPr lang="en-US" dirty="0"/>
          </a:p>
          <a:p>
            <a:r>
              <a:rPr lang="en-US" b="1" dirty="0"/>
              <a:t>Mark 14:26-31</a:t>
            </a:r>
            <a:r>
              <a:rPr lang="en-US" dirty="0"/>
              <a:t> – “26 And when they had sung a hymn, they went out to the Mount of Olives. 27 And Jesus said to them, ‘</a:t>
            </a:r>
            <a:r>
              <a:rPr lang="en-US" b="1" dirty="0"/>
              <a:t>You will all fall away</a:t>
            </a:r>
            <a:r>
              <a:rPr lang="en-US" dirty="0"/>
              <a:t>, for it is written, “I will strike the shepherd, and the sheep will be scattered.” 28 But after I am raised up, I will go before you to Galilee.’ 29 Peter said to him, ‘Even though they all fall away, I will not.’ 30 And Jesus said to him, ‘Truly, I tell you, this very night, before the rooster crows twice, you will deny me three times.’ 31 But he said emphatically, ‘If I must die with you, I will not deny you.’ And they all said the same.”</a:t>
            </a:r>
          </a:p>
        </p:txBody>
      </p:sp>
      <p:sp>
        <p:nvSpPr>
          <p:cNvPr id="4" name="Slide Number Placeholder 3"/>
          <p:cNvSpPr>
            <a:spLocks noGrp="1"/>
          </p:cNvSpPr>
          <p:nvPr>
            <p:ph type="sldNum" sz="quarter" idx="5"/>
          </p:nvPr>
        </p:nvSpPr>
        <p:spPr/>
        <p:txBody>
          <a:bodyPr/>
          <a:lstStyle/>
          <a:p>
            <a:fld id="{2CC87949-509E-4DC0-8311-1F7E3A5021E2}" type="slidenum">
              <a:rPr lang="en-US" smtClean="0"/>
              <a:t>2</a:t>
            </a:fld>
            <a:endParaRPr lang="en-US"/>
          </a:p>
        </p:txBody>
      </p:sp>
      <p:sp>
        <p:nvSpPr>
          <p:cNvPr id="5" name="Date Placeholder 4">
            <a:extLst>
              <a:ext uri="{FF2B5EF4-FFF2-40B4-BE49-F238E27FC236}">
                <a16:creationId xmlns:a16="http://schemas.microsoft.com/office/drawing/2014/main" id="{6E6C9CD6-B585-4E43-48D8-895038130829}"/>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F269E42C-D758-E60D-B5BC-D4AE09AB4AC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29283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21:15-19</a:t>
            </a:r>
            <a:r>
              <a:rPr lang="en-US" dirty="0"/>
              <a:t> – “15 When they had finished breakfast, Jesus said to Simon Peter, ‘Simon, son of John, do you </a:t>
            </a:r>
            <a:r>
              <a:rPr lang="en-US" b="1" dirty="0"/>
              <a:t>love</a:t>
            </a:r>
            <a:r>
              <a:rPr lang="en-US" dirty="0"/>
              <a:t> me more than these?’ He said to him, ‘Yes, Lord; </a:t>
            </a:r>
            <a:r>
              <a:rPr lang="en-US" b="1" dirty="0"/>
              <a:t>you know that I love you</a:t>
            </a:r>
            <a:r>
              <a:rPr lang="en-US" dirty="0"/>
              <a:t>.’ He said to him, ‘Feed my lambs.’ 16 He said to him a second time, ‘Simon, son of John, do you </a:t>
            </a:r>
            <a:r>
              <a:rPr lang="en-US" b="1" dirty="0"/>
              <a:t>love</a:t>
            </a:r>
            <a:r>
              <a:rPr lang="en-US" dirty="0"/>
              <a:t> me?’ He said to him, ‘Yes, Lord; </a:t>
            </a:r>
            <a:r>
              <a:rPr lang="en-US" b="1" dirty="0"/>
              <a:t>you know that I love you</a:t>
            </a:r>
            <a:r>
              <a:rPr lang="en-US" dirty="0"/>
              <a:t>.’ He said to him, ‘Tend my sheep.’ 17 He said to him the third time, ‘Simon, son of John, do you </a:t>
            </a:r>
            <a:r>
              <a:rPr lang="en-US" b="1" dirty="0"/>
              <a:t>love</a:t>
            </a:r>
            <a:r>
              <a:rPr lang="en-US" dirty="0"/>
              <a:t> me?’ Peter was grieved because he said to him the third time, ‘Do you </a:t>
            </a:r>
            <a:r>
              <a:rPr lang="en-US" b="1" dirty="0"/>
              <a:t>love</a:t>
            </a:r>
            <a:r>
              <a:rPr lang="en-US" dirty="0"/>
              <a:t> me?’ and he said to him, ‘Lord, you know everything; </a:t>
            </a:r>
            <a:r>
              <a:rPr lang="en-US" b="1" dirty="0"/>
              <a:t>you know that I love you</a:t>
            </a:r>
            <a:r>
              <a:rPr lang="en-US" dirty="0"/>
              <a:t>.’ Jesus said to him, ‘Feed my sheep. 18 Truly, truly, I say to you, when you were young, you used to dress yourself and walk wherever you wanted, but when you are old, you will stretch out your hands, and another will dress you and carry you where you do not want to go.’ 19 (This he said to show by what kind of death he was to glorify God.) And after saying this he said to him, ‘Follow me.’“</a:t>
            </a:r>
          </a:p>
          <a:p>
            <a:endParaRPr lang="en-US" dirty="0"/>
          </a:p>
          <a:p>
            <a:r>
              <a:rPr lang="en-US" b="1" dirty="0"/>
              <a:t>Galatians 2:11-14</a:t>
            </a:r>
            <a:r>
              <a:rPr lang="en-US" dirty="0"/>
              <a:t> – “11 But when Cephas came to Antioch, I opposed him to his face, because </a:t>
            </a:r>
            <a:r>
              <a:rPr lang="en-US" b="1" dirty="0"/>
              <a:t>he stood condemned</a:t>
            </a:r>
            <a:r>
              <a:rPr lang="en-US" dirty="0"/>
              <a:t>. 12 For before certain men came from James, he was eating with the Gentiles; but when they came he drew back and separated himself, fearing the circumcision party. 13 And the rest of the Jews acted hypocritically along with him, so that even Barnabas was led astray by their hypocrisy. 14 But when I saw that their conduct was not in step with the truth of the gospel, I said to Cephas before them all, ‘If you, though a Jew, live like a Gentile and not like a Jew, how can you force the Gentiles to live like Jews?’"</a:t>
            </a:r>
          </a:p>
        </p:txBody>
      </p:sp>
      <p:sp>
        <p:nvSpPr>
          <p:cNvPr id="4" name="Slide Number Placeholder 3"/>
          <p:cNvSpPr>
            <a:spLocks noGrp="1"/>
          </p:cNvSpPr>
          <p:nvPr>
            <p:ph type="sldNum" sz="quarter" idx="5"/>
          </p:nvPr>
        </p:nvSpPr>
        <p:spPr/>
        <p:txBody>
          <a:bodyPr/>
          <a:lstStyle/>
          <a:p>
            <a:fld id="{2CC87949-509E-4DC0-8311-1F7E3A5021E2}" type="slidenum">
              <a:rPr lang="en-US" smtClean="0"/>
              <a:t>3</a:t>
            </a:fld>
            <a:endParaRPr lang="en-US"/>
          </a:p>
        </p:txBody>
      </p:sp>
      <p:sp>
        <p:nvSpPr>
          <p:cNvPr id="5" name="Date Placeholder 4">
            <a:extLst>
              <a:ext uri="{FF2B5EF4-FFF2-40B4-BE49-F238E27FC236}">
                <a16:creationId xmlns:a16="http://schemas.microsoft.com/office/drawing/2014/main" id="{0AAA8AD6-86E7-D8A9-59B7-5D4CB24D0453}"/>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C7A9C8F2-8A8D-F428-D2E7-742003E3AF8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71154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14:27-31</a:t>
            </a:r>
            <a:r>
              <a:rPr lang="en-US" dirty="0"/>
              <a:t> – “27 And Jesus said to them, ‘</a:t>
            </a:r>
            <a:r>
              <a:rPr lang="en-US" b="1" dirty="0"/>
              <a:t>You will all fall away</a:t>
            </a:r>
            <a:r>
              <a:rPr lang="en-US" dirty="0"/>
              <a:t>, for it is written, “I will strike the shepherd, and the sheep will be scattered.” 28 But after I am raised up, I will go before you to Galilee.’ 29 Peter said to him, ‘Even though they all fall away, I will not.’ 30 And Jesus said to him, ‘Truly, I tell you, this very night, before the rooster crows twice, you will deny me three times.’ 31 But he said emphatically, ‘</a:t>
            </a:r>
            <a:r>
              <a:rPr lang="en-US" b="1" dirty="0"/>
              <a:t>If I must die with you, I will not deny you</a:t>
            </a:r>
            <a:r>
              <a:rPr lang="en-US" dirty="0"/>
              <a:t>.’ And they all said the same.”</a:t>
            </a:r>
          </a:p>
          <a:p>
            <a:endParaRPr lang="en-US" dirty="0"/>
          </a:p>
          <a:p>
            <a:r>
              <a:rPr lang="en-US" b="1" dirty="0"/>
              <a:t>John 18:10</a:t>
            </a:r>
            <a:r>
              <a:rPr lang="en-US" dirty="0"/>
              <a:t> – “10 Then Simon Peter, </a:t>
            </a:r>
            <a:r>
              <a:rPr lang="en-US" b="1" dirty="0"/>
              <a:t>having a sword, drew it and struck the high priest's servant</a:t>
            </a:r>
            <a:r>
              <a:rPr lang="en-US" dirty="0"/>
              <a:t> and cut off his right ear. (The servant's name was Malchus.)”</a:t>
            </a:r>
          </a:p>
          <a:p>
            <a:endParaRPr lang="en-US" dirty="0"/>
          </a:p>
          <a:p>
            <a:r>
              <a:rPr lang="en-US" dirty="0"/>
              <a:t>	cf. </a:t>
            </a:r>
            <a:r>
              <a:rPr lang="en-US" b="1" dirty="0"/>
              <a:t>Luke 22:49-51</a:t>
            </a:r>
            <a:r>
              <a:rPr lang="en-US" dirty="0"/>
              <a:t> – “49 And when those who were around him saw what would follow, they said, ‘Lord, shall we strike with the sword?’ 50 And </a:t>
            </a:r>
            <a:r>
              <a:rPr lang="en-US" b="1" dirty="0"/>
              <a:t>one of them struck the servant of the high priest</a:t>
            </a:r>
            <a:r>
              <a:rPr lang="en-US" dirty="0"/>
              <a:t> and cut off his right ear. 51 But Jesus said, ‘No more of this!’ And he touched his ear and healed him.”</a:t>
            </a:r>
          </a:p>
        </p:txBody>
      </p:sp>
      <p:sp>
        <p:nvSpPr>
          <p:cNvPr id="4" name="Slide Number Placeholder 3"/>
          <p:cNvSpPr>
            <a:spLocks noGrp="1"/>
          </p:cNvSpPr>
          <p:nvPr>
            <p:ph type="sldNum" sz="quarter" idx="5"/>
          </p:nvPr>
        </p:nvSpPr>
        <p:spPr/>
        <p:txBody>
          <a:bodyPr/>
          <a:lstStyle/>
          <a:p>
            <a:fld id="{2CC87949-509E-4DC0-8311-1F7E3A5021E2}" type="slidenum">
              <a:rPr lang="en-US" smtClean="0"/>
              <a:t>4</a:t>
            </a:fld>
            <a:endParaRPr lang="en-US"/>
          </a:p>
        </p:txBody>
      </p:sp>
      <p:sp>
        <p:nvSpPr>
          <p:cNvPr id="5" name="Date Placeholder 4">
            <a:extLst>
              <a:ext uri="{FF2B5EF4-FFF2-40B4-BE49-F238E27FC236}">
                <a16:creationId xmlns:a16="http://schemas.microsoft.com/office/drawing/2014/main" id="{70A315ED-3040-0862-02CB-41BCBC9E8358}"/>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537998F9-89F2-F18C-ECAE-2F4AFCDEA4C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35090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14:68</a:t>
            </a:r>
            <a:r>
              <a:rPr lang="en-US" dirty="0"/>
              <a:t> – “But he denied it, saying, ‘I neither know nor understand what you mean.’ And he went out into the gateway and </a:t>
            </a:r>
            <a:r>
              <a:rPr lang="en-US" b="1" dirty="0"/>
              <a:t>the rooster crowed</a:t>
            </a:r>
            <a:r>
              <a:rPr lang="en-US" dirty="0"/>
              <a:t>.”</a:t>
            </a:r>
          </a:p>
        </p:txBody>
      </p:sp>
      <p:sp>
        <p:nvSpPr>
          <p:cNvPr id="4" name="Slide Number Placeholder 3"/>
          <p:cNvSpPr>
            <a:spLocks noGrp="1"/>
          </p:cNvSpPr>
          <p:nvPr>
            <p:ph type="sldNum" sz="quarter" idx="5"/>
          </p:nvPr>
        </p:nvSpPr>
        <p:spPr/>
        <p:txBody>
          <a:bodyPr/>
          <a:lstStyle/>
          <a:p>
            <a:fld id="{2CC87949-509E-4DC0-8311-1F7E3A5021E2}" type="slidenum">
              <a:rPr lang="en-US" smtClean="0"/>
              <a:t>5</a:t>
            </a:fld>
            <a:endParaRPr lang="en-US"/>
          </a:p>
        </p:txBody>
      </p:sp>
      <p:sp>
        <p:nvSpPr>
          <p:cNvPr id="5" name="Date Placeholder 4">
            <a:extLst>
              <a:ext uri="{FF2B5EF4-FFF2-40B4-BE49-F238E27FC236}">
                <a16:creationId xmlns:a16="http://schemas.microsoft.com/office/drawing/2014/main" id="{C81D13E1-6057-8CFF-0EAA-5CB760DE8FED}"/>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C05672BB-DAEA-553C-2E14-0F8A5163786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91712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22:54</a:t>
            </a:r>
            <a:r>
              <a:rPr lang="en-US" dirty="0"/>
              <a:t> – “Then they seized him and led him away, bringing him into the high priest's house, and </a:t>
            </a:r>
            <a:r>
              <a:rPr lang="en-US" b="1" dirty="0"/>
              <a:t>Peter was following at a distance</a:t>
            </a:r>
            <a:r>
              <a:rPr lang="en-US" dirty="0"/>
              <a:t>.”</a:t>
            </a:r>
          </a:p>
          <a:p>
            <a:endParaRPr lang="en-US" dirty="0"/>
          </a:p>
          <a:p>
            <a:r>
              <a:rPr lang="en-US" b="1" dirty="0"/>
              <a:t>Romans 10:6-9</a:t>
            </a:r>
            <a:r>
              <a:rPr lang="en-US" dirty="0"/>
              <a:t> – “6 But the righteousness based on faith says, ‘Do not say in your heart, “Who will ascend into heaven?“’ (that is, to bring Christ down) 7 or “Who will descend into the abyss?" (that is, to bring Christ up from the dead). 8 But what does it say? ‘</a:t>
            </a:r>
            <a:r>
              <a:rPr lang="en-US" b="1" dirty="0"/>
              <a:t>The word is near you, in your mouth and in your heart</a:t>
            </a:r>
            <a:r>
              <a:rPr lang="en-US" dirty="0"/>
              <a:t>’ (that is, the word of faith that we proclaim); 9 because, if you confess with your mouth that Jesus is Lord and believe in your heart that God raised him from the dead, you will be saved.”</a:t>
            </a:r>
          </a:p>
        </p:txBody>
      </p:sp>
      <p:sp>
        <p:nvSpPr>
          <p:cNvPr id="4" name="Slide Number Placeholder 3"/>
          <p:cNvSpPr>
            <a:spLocks noGrp="1"/>
          </p:cNvSpPr>
          <p:nvPr>
            <p:ph type="sldNum" sz="quarter" idx="5"/>
          </p:nvPr>
        </p:nvSpPr>
        <p:spPr/>
        <p:txBody>
          <a:bodyPr/>
          <a:lstStyle/>
          <a:p>
            <a:fld id="{2CC87949-509E-4DC0-8311-1F7E3A5021E2}" type="slidenum">
              <a:rPr lang="en-US" smtClean="0"/>
              <a:t>6</a:t>
            </a:fld>
            <a:endParaRPr lang="en-US"/>
          </a:p>
        </p:txBody>
      </p:sp>
      <p:sp>
        <p:nvSpPr>
          <p:cNvPr id="5" name="Date Placeholder 4">
            <a:extLst>
              <a:ext uri="{FF2B5EF4-FFF2-40B4-BE49-F238E27FC236}">
                <a16:creationId xmlns:a16="http://schemas.microsoft.com/office/drawing/2014/main" id="{2B96F2C5-6314-F7A3-72B5-B7F7B4887B99}"/>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548A77B4-F265-AE58-6474-41B00560FB5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3919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18:18</a:t>
            </a:r>
            <a:r>
              <a:rPr lang="en-US" dirty="0"/>
              <a:t> – “Now the servants and officers had made a charcoal fire, because it was cold, and they were standing and warming themselves. </a:t>
            </a:r>
            <a:r>
              <a:rPr lang="en-US" b="1" dirty="0"/>
              <a:t>Peter also was with them</a:t>
            </a:r>
            <a:r>
              <a:rPr lang="en-US" dirty="0"/>
              <a:t>, standing and warming himself.”</a:t>
            </a:r>
          </a:p>
          <a:p>
            <a:endParaRPr lang="en-US" dirty="0"/>
          </a:p>
          <a:p>
            <a:r>
              <a:rPr lang="en-US" b="1" dirty="0"/>
              <a:t>I Corinthians 15:33</a:t>
            </a:r>
            <a:r>
              <a:rPr lang="en-US" dirty="0"/>
              <a:t> – “</a:t>
            </a:r>
            <a:r>
              <a:rPr lang="en-US" b="1" dirty="0"/>
              <a:t>Do not be deceived</a:t>
            </a:r>
            <a:r>
              <a:rPr lang="en-US" dirty="0"/>
              <a:t>: Bad company ruins good morals."</a:t>
            </a:r>
          </a:p>
        </p:txBody>
      </p:sp>
      <p:sp>
        <p:nvSpPr>
          <p:cNvPr id="4" name="Slide Number Placeholder 3"/>
          <p:cNvSpPr>
            <a:spLocks noGrp="1"/>
          </p:cNvSpPr>
          <p:nvPr>
            <p:ph type="sldNum" sz="quarter" idx="5"/>
          </p:nvPr>
        </p:nvSpPr>
        <p:spPr/>
        <p:txBody>
          <a:bodyPr/>
          <a:lstStyle/>
          <a:p>
            <a:fld id="{2CC87949-509E-4DC0-8311-1F7E3A5021E2}" type="slidenum">
              <a:rPr lang="en-US" smtClean="0"/>
              <a:t>7</a:t>
            </a:fld>
            <a:endParaRPr lang="en-US"/>
          </a:p>
        </p:txBody>
      </p:sp>
      <p:sp>
        <p:nvSpPr>
          <p:cNvPr id="5" name="Date Placeholder 4">
            <a:extLst>
              <a:ext uri="{FF2B5EF4-FFF2-40B4-BE49-F238E27FC236}">
                <a16:creationId xmlns:a16="http://schemas.microsoft.com/office/drawing/2014/main" id="{55EEBCC4-2FA8-ED32-ED9D-AAC40CFC55B4}"/>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3309A34D-CD20-8C10-7BDD-9EE0A998777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80576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15:18-23</a:t>
            </a:r>
            <a:r>
              <a:rPr lang="en-US" dirty="0"/>
              <a:t> – “18 If the world hates you, know that it has hated me before it hated you. 19 If you were of the world, the world would love you as its own; but because you are not of the world, but I chose you out of the world, therefore the world hates you. 20 Remember the word that I said to you: 'A servant is not greater than his master.' If they persecuted me, they will also persecute you. If they kept my word, they will also keep yours. 21 But all these things they will do to you on account of my name, because they do not know him who sent me. 22 If I had not come and spoken to them, they would not have been guilty of sin, but now </a:t>
            </a:r>
            <a:r>
              <a:rPr lang="en-US" b="1" dirty="0"/>
              <a:t>they have no excuse for their sin</a:t>
            </a:r>
            <a:r>
              <a:rPr lang="en-US" dirty="0"/>
              <a:t>. 23 Whoever hates me hates my Father also.”</a:t>
            </a:r>
          </a:p>
        </p:txBody>
      </p:sp>
      <p:sp>
        <p:nvSpPr>
          <p:cNvPr id="4" name="Slide Number Placeholder 3"/>
          <p:cNvSpPr>
            <a:spLocks noGrp="1"/>
          </p:cNvSpPr>
          <p:nvPr>
            <p:ph type="sldNum" sz="quarter" idx="5"/>
          </p:nvPr>
        </p:nvSpPr>
        <p:spPr/>
        <p:txBody>
          <a:bodyPr/>
          <a:lstStyle/>
          <a:p>
            <a:fld id="{2CC87949-509E-4DC0-8311-1F7E3A5021E2}" type="slidenum">
              <a:rPr lang="en-US" smtClean="0"/>
              <a:t>8</a:t>
            </a:fld>
            <a:endParaRPr lang="en-US"/>
          </a:p>
        </p:txBody>
      </p:sp>
      <p:sp>
        <p:nvSpPr>
          <p:cNvPr id="5" name="Date Placeholder 4">
            <a:extLst>
              <a:ext uri="{FF2B5EF4-FFF2-40B4-BE49-F238E27FC236}">
                <a16:creationId xmlns:a16="http://schemas.microsoft.com/office/drawing/2014/main" id="{291D58F3-9107-2973-5236-DF39053947BC}"/>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C4C4AD25-AFCE-306E-0B45-A7F1250AC11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17884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16:18</a:t>
            </a:r>
            <a:r>
              <a:rPr lang="en-US" dirty="0"/>
              <a:t> – “</a:t>
            </a:r>
            <a:r>
              <a:rPr lang="en-US" b="1" dirty="0"/>
              <a:t>Pride goes before destruction</a:t>
            </a:r>
            <a:r>
              <a:rPr lang="en-US" dirty="0"/>
              <a:t>, and a haughty spirit before a fall.”</a:t>
            </a:r>
          </a:p>
          <a:p>
            <a:endParaRPr lang="en-US" dirty="0"/>
          </a:p>
          <a:p>
            <a:r>
              <a:rPr lang="en-US" b="1" dirty="0"/>
              <a:t>I Corinthians 10:12</a:t>
            </a:r>
            <a:r>
              <a:rPr lang="en-US" dirty="0"/>
              <a:t> – “Therefore let anyone who thinks that he stands </a:t>
            </a:r>
            <a:r>
              <a:rPr lang="en-US" b="1" dirty="0"/>
              <a:t>take heed lest he fall</a:t>
            </a:r>
            <a:r>
              <a:rPr lang="en-US" dirty="0"/>
              <a:t>.”</a:t>
            </a:r>
          </a:p>
          <a:p>
            <a:endParaRPr lang="en-US" dirty="0"/>
          </a:p>
          <a:p>
            <a:r>
              <a:rPr lang="en-US" b="1" dirty="0"/>
              <a:t>James 4:6, 10</a:t>
            </a:r>
            <a:r>
              <a:rPr lang="en-US" dirty="0"/>
              <a:t> – “6 But he gives more grace. Therefore it says, ‘</a:t>
            </a:r>
            <a:r>
              <a:rPr lang="en-US" b="1" dirty="0"/>
              <a:t>God opposes the proud</a:t>
            </a:r>
            <a:r>
              <a:rPr lang="en-US" dirty="0"/>
              <a:t>, but gives grace to the humble’ … 10 Humble yourselves before the Lord, and he will exalt you.”</a:t>
            </a:r>
          </a:p>
          <a:p>
            <a:endParaRPr lang="en-US" dirty="0"/>
          </a:p>
          <a:p>
            <a:r>
              <a:rPr lang="en-US" b="1" dirty="0"/>
              <a:t>James 1:22-25</a:t>
            </a:r>
            <a:r>
              <a:rPr lang="en-US" dirty="0"/>
              <a:t> – “22 But be doers of the word, and not hearers only, deceiving yourselves. 23 For if anyone is a hearer of the word and not a doer, he is like a man who looks intently at his natural face in a mirror. 24 For he looks at himself and goes away and at once forgets what he was like. 25 But the one who looks into the perfect law, the law of liberty, and perseveres, being no hearer who forgets but a doer who acts, </a:t>
            </a:r>
            <a:r>
              <a:rPr lang="en-US" b="1" dirty="0"/>
              <a:t>he will be blessed in his doing</a:t>
            </a:r>
            <a:r>
              <a:rPr lang="en-US" dirty="0"/>
              <a:t>.”</a:t>
            </a:r>
          </a:p>
        </p:txBody>
      </p:sp>
      <p:sp>
        <p:nvSpPr>
          <p:cNvPr id="4" name="Slide Number Placeholder 3"/>
          <p:cNvSpPr>
            <a:spLocks noGrp="1"/>
          </p:cNvSpPr>
          <p:nvPr>
            <p:ph type="sldNum" sz="quarter" idx="5"/>
          </p:nvPr>
        </p:nvSpPr>
        <p:spPr/>
        <p:txBody>
          <a:bodyPr/>
          <a:lstStyle/>
          <a:p>
            <a:fld id="{2CC87949-509E-4DC0-8311-1F7E3A5021E2}" type="slidenum">
              <a:rPr lang="en-US" smtClean="0"/>
              <a:t>9</a:t>
            </a:fld>
            <a:endParaRPr lang="en-US"/>
          </a:p>
        </p:txBody>
      </p:sp>
      <p:sp>
        <p:nvSpPr>
          <p:cNvPr id="5" name="Date Placeholder 4">
            <a:extLst>
              <a:ext uri="{FF2B5EF4-FFF2-40B4-BE49-F238E27FC236}">
                <a16:creationId xmlns:a16="http://schemas.microsoft.com/office/drawing/2014/main" id="{A21CE812-3515-0B12-5698-E6D00ABCCEFB}"/>
              </a:ext>
            </a:extLst>
          </p:cNvPr>
          <p:cNvSpPr>
            <a:spLocks noGrp="1"/>
          </p:cNvSpPr>
          <p:nvPr>
            <p:ph type="dt" idx="1"/>
          </p:nvPr>
        </p:nvSpPr>
        <p:spPr/>
        <p:txBody>
          <a:bodyPr/>
          <a:lstStyle/>
          <a:p>
            <a:r>
              <a:rPr lang="en-US"/>
              <a:t>6/22/2025 am</a:t>
            </a:r>
          </a:p>
        </p:txBody>
      </p:sp>
      <p:sp>
        <p:nvSpPr>
          <p:cNvPr id="6" name="Footer Placeholder 5">
            <a:extLst>
              <a:ext uri="{FF2B5EF4-FFF2-40B4-BE49-F238E27FC236}">
                <a16:creationId xmlns:a16="http://schemas.microsoft.com/office/drawing/2014/main" id="{D9B771AC-0877-4427-254A-880361F05B7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43748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9452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566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103241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19684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400676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0369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37470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61731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60670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383268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0207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1549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8/16/2025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328122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057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8/16/2025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17878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6057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8/16/2025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73526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bg1"/>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D8BD707-D9CF-40AE-B4C6-C98DA3205C09}" type="datetimeFigureOut">
              <a:rPr lang="en-US" smtClean="0"/>
              <a:t>8/16/2025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18549776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A8A0B-FD99-AD8C-9AD6-FEA977E1102E}"/>
              </a:ext>
            </a:extLst>
          </p:cNvPr>
          <p:cNvSpPr>
            <a:spLocks noGrp="1"/>
          </p:cNvSpPr>
          <p:nvPr>
            <p:ph type="ctrTitle"/>
          </p:nvPr>
        </p:nvSpPr>
        <p:spPr>
          <a:xfrm>
            <a:off x="228600" y="1219200"/>
            <a:ext cx="8382000" cy="923330"/>
          </a:xfrm>
        </p:spPr>
        <p:txBody>
          <a:bodyPr wrap="square">
            <a:spAutoFit/>
          </a:bodyPr>
          <a:lstStyle/>
          <a:p>
            <a:r>
              <a:rPr lang="en-US" sz="5400" b="1" cap="none" dirty="0"/>
              <a:t>Causes Of Peter’s Denial</a:t>
            </a:r>
          </a:p>
        </p:txBody>
      </p:sp>
      <p:sp>
        <p:nvSpPr>
          <p:cNvPr id="3" name="Subtitle 2">
            <a:extLst>
              <a:ext uri="{FF2B5EF4-FFF2-40B4-BE49-F238E27FC236}">
                <a16:creationId xmlns:a16="http://schemas.microsoft.com/office/drawing/2014/main" id="{75EB56EB-2EF5-F671-7AB5-51EE81194758}"/>
              </a:ext>
            </a:extLst>
          </p:cNvPr>
          <p:cNvSpPr>
            <a:spLocks noGrp="1"/>
          </p:cNvSpPr>
          <p:nvPr>
            <p:ph type="subTitle" idx="1"/>
          </p:nvPr>
        </p:nvSpPr>
        <p:spPr>
          <a:xfrm>
            <a:off x="228600" y="2157520"/>
            <a:ext cx="4954250" cy="523220"/>
          </a:xfrm>
        </p:spPr>
        <p:txBody>
          <a:bodyPr>
            <a:spAutoFit/>
          </a:bodyPr>
          <a:lstStyle/>
          <a:p>
            <a:r>
              <a:rPr lang="en-US" sz="2800" b="1" dirty="0">
                <a:solidFill>
                  <a:schemeClr val="tx1"/>
                </a:solidFill>
              </a:rPr>
              <a:t>Mark 14:66-72</a:t>
            </a:r>
          </a:p>
        </p:txBody>
      </p:sp>
    </p:spTree>
    <p:extLst>
      <p:ext uri="{BB962C8B-B14F-4D97-AF65-F5344CB8AC3E}">
        <p14:creationId xmlns:p14="http://schemas.microsoft.com/office/powerpoint/2010/main" val="1139813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110061" cy="4040048"/>
          </a:xfrm>
          <a:prstGeom prst="rect">
            <a:avLst/>
          </a:prstGeom>
        </p:spPr>
        <p:txBody>
          <a:bodyPr vert="horz" wrap="square" lIns="0" tIns="99536" rIns="0" bIns="0" rtlCol="0">
            <a:spAutoFit/>
          </a:bodyPr>
          <a:lstStyle/>
          <a:p>
            <a:pPr marR="0" lvl="0" algn="l" defTabSz="457200" rtl="0" eaLnBrk="1" fontAlgn="auto" latinLnBrk="0" hangingPunct="1">
              <a:spcAft>
                <a:spcPts val="0"/>
              </a:spcAft>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A</a:t>
            </a:r>
            <a:r>
              <a:rPr kumimoji="0" lang="en-US" sz="3200" b="1" i="0" strike="noStrike" kern="1200" cap="none" spc="0" normalizeH="0" baseline="0" noProof="0" dirty="0">
                <a:ln>
                  <a:noFill/>
                </a:ln>
                <a:effectLst/>
                <a:uLnTx/>
                <a:uFill>
                  <a:solidFill>
                    <a:srgbClr val="000000"/>
                  </a:solidFill>
                </a:uFill>
                <a:ea typeface="+mn-ea"/>
                <a:cs typeface="Corbel"/>
              </a:rPr>
              <a:t>re</a:t>
            </a:r>
            <a:r>
              <a:rPr kumimoji="0" sz="3200" b="1" i="0" strike="noStrike" kern="1200" cap="none" spc="-15" normalizeH="0" baseline="0" noProof="0" dirty="0">
                <a:ln>
                  <a:noFill/>
                </a:ln>
                <a:effectLst/>
                <a:uLnTx/>
                <a:uFill>
                  <a:solidFill>
                    <a:srgbClr val="000000"/>
                  </a:solidFill>
                </a:uFill>
                <a:ea typeface="+mn-ea"/>
                <a:cs typeface="Corbel"/>
              </a:rPr>
              <a:t> </a:t>
            </a:r>
            <a:r>
              <a:rPr kumimoji="0" lang="en-US" sz="3200" b="1" i="0" strike="noStrike" kern="1200" cap="none" spc="-15" normalizeH="0" baseline="0" noProof="0" dirty="0">
                <a:ln>
                  <a:noFill/>
                </a:ln>
                <a:effectLst/>
                <a:uLnTx/>
                <a:uFill>
                  <a:solidFill>
                    <a:srgbClr val="000000"/>
                  </a:solidFill>
                </a:uFill>
                <a:ea typeface="+mn-ea"/>
                <a:cs typeface="Corbel"/>
              </a:rPr>
              <a:t>we</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alert</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to</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warnings</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around</a:t>
            </a:r>
            <a:r>
              <a:rPr kumimoji="0" sz="3200" b="1" i="0" strike="noStrike" kern="1200" cap="none" spc="-23" normalizeH="0" baseline="0" noProof="0" dirty="0">
                <a:ln>
                  <a:noFill/>
                </a:ln>
                <a:effectLst/>
                <a:uLnTx/>
                <a:uFill>
                  <a:solidFill>
                    <a:srgbClr val="000000"/>
                  </a:solidFill>
                </a:uFill>
                <a:ea typeface="+mn-ea"/>
                <a:cs typeface="Corbel"/>
              </a:rPr>
              <a:t> </a:t>
            </a:r>
            <a:r>
              <a:rPr kumimoji="0" lang="en-US" sz="3200" b="1" i="0" strike="noStrike" kern="1200" cap="none" spc="-19" normalizeH="0" baseline="0" noProof="0" dirty="0">
                <a:ln>
                  <a:noFill/>
                </a:ln>
                <a:effectLst/>
                <a:uLnTx/>
                <a:uFill>
                  <a:solidFill>
                    <a:srgbClr val="000000"/>
                  </a:solidFill>
                </a:uFill>
                <a:ea typeface="+mn-ea"/>
                <a:cs typeface="Corbel"/>
              </a:rPr>
              <a:t>us</a:t>
            </a:r>
            <a:r>
              <a:rPr kumimoji="0" sz="3200" b="1" i="0" strike="noStrike" kern="1200" cap="none" spc="-19" normalizeH="0" baseline="0" noProof="0" dirty="0">
                <a:ln>
                  <a:noFill/>
                </a:ln>
                <a:effectLst/>
                <a:uLnTx/>
                <a:uFill>
                  <a:solidFill>
                    <a:srgbClr val="000000"/>
                  </a:solidFill>
                </a:uFill>
                <a:ea typeface="+mn-ea"/>
                <a:cs typeface="Corbel"/>
              </a:rPr>
              <a:t>?</a:t>
            </a:r>
            <a:endParaRPr kumimoji="0" sz="2800" b="1" i="0" strike="noStrike" kern="1200" cap="none" spc="0" normalizeH="0" baseline="0" noProof="0" dirty="0">
              <a:ln>
                <a:noFill/>
              </a:ln>
              <a:effectLst/>
              <a:uLnTx/>
              <a:uFillTx/>
              <a:ea typeface="+mn-ea"/>
              <a:cs typeface="Corbel"/>
            </a:endParaRPr>
          </a:p>
          <a:p>
            <a:pPr marL="465138" marR="3810" lvl="0" indent="-239713" algn="l" defTabSz="457200" rtl="0" eaLnBrk="1" fontAlgn="auto" latinLnBrk="0" hangingPunct="1">
              <a:spcAft>
                <a:spcPts val="0"/>
              </a:spcAft>
              <a:buClr>
                <a:schemeClr val="tx1"/>
              </a:buClr>
              <a:buSzPct val="100000"/>
              <a:buFontTx/>
              <a:buChar char="•"/>
              <a:defRPr/>
            </a:pPr>
            <a:r>
              <a:rPr kumimoji="0" lang="en-US" sz="2800" i="0" strike="noStrike" kern="1200" cap="none" spc="-8" normalizeH="0" baseline="0" noProof="0" dirty="0">
                <a:ln>
                  <a:noFill/>
                </a:ln>
                <a:effectLst/>
                <a:uLnTx/>
                <a:uFillTx/>
                <a:ea typeface="+mn-ea"/>
                <a:cs typeface="Corbel"/>
              </a:rPr>
              <a:t>W</a:t>
            </a:r>
            <a:r>
              <a:rPr kumimoji="0" sz="2800" i="0" strike="noStrike" kern="1200" cap="none" spc="0" normalizeH="0" baseline="0" noProof="0" dirty="0">
                <a:ln>
                  <a:noFill/>
                </a:ln>
                <a:effectLst/>
                <a:uLnTx/>
                <a:uFillTx/>
                <a:ea typeface="+mn-ea"/>
                <a:cs typeface="Corbel"/>
              </a:rPr>
              <a:t>e</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live</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dangerous</a:t>
            </a:r>
            <a:r>
              <a:rPr kumimoji="0" sz="2800" i="0" strike="noStrike" kern="1200" cap="none" spc="-4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and</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ungodly</a:t>
            </a:r>
            <a:r>
              <a:rPr kumimoji="0" sz="2800" i="0" strike="noStrike" kern="1200" cap="none" spc="-38"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world.</a:t>
            </a:r>
            <a:endParaRPr kumimoji="0" lang="en-US" sz="2800" i="0" strike="noStrike" kern="1200" cap="none" spc="-8" normalizeH="0" baseline="0" noProof="0" dirty="0">
              <a:ln>
                <a:noFill/>
              </a:ln>
              <a:effectLst/>
              <a:uLnTx/>
              <a:uFillTx/>
              <a:ea typeface="+mn-ea"/>
              <a:cs typeface="Corbel"/>
            </a:endParaRPr>
          </a:p>
          <a:p>
            <a:pPr marL="922338" marR="3810" lvl="1" indent="-239713"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Overconfidence</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may</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cause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us</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let</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down</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our</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guard.</a:t>
            </a:r>
            <a:endParaRPr kumimoji="0" lang="en-US" sz="2800" i="0" strike="noStrike" kern="1200" cap="none" spc="-8" normalizeH="0" baseline="0" noProof="0" dirty="0">
              <a:ln>
                <a:noFill/>
              </a:ln>
              <a:effectLst/>
              <a:uLnTx/>
              <a:uFillTx/>
              <a:ea typeface="+mn-ea"/>
              <a:cs typeface="Corbel"/>
            </a:endParaRPr>
          </a:p>
          <a:p>
            <a:pPr marL="922338" marR="3810" lvl="1" indent="-239713"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We</a:t>
            </a:r>
            <a:r>
              <a:rPr kumimoji="0" lang="en-US" sz="2800" i="0" strike="noStrike" kern="1200" cap="none" spc="0" normalizeH="0" baseline="0" noProof="0" dirty="0">
                <a:ln>
                  <a:noFill/>
                </a:ln>
                <a:effectLst/>
                <a:uLnTx/>
                <a:uFillTx/>
                <a:ea typeface="+mn-ea"/>
                <a:cs typeface="Corbel"/>
              </a:rPr>
              <a:t> may</a:t>
            </a:r>
            <a:r>
              <a:rPr kumimoji="0" sz="2800" i="0" strike="noStrike" kern="1200" cap="none" spc="-4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fail</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see</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warnings</a:t>
            </a:r>
            <a:r>
              <a:rPr kumimoji="0" sz="2800" i="0" strike="noStrike" kern="1200" cap="none" spc="-5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of</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spiritual</a:t>
            </a:r>
            <a:r>
              <a:rPr kumimoji="0" sz="2800" i="0" strike="noStrike" kern="1200" cap="none" spc="-34"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danger.</a:t>
            </a:r>
            <a:endParaRPr kumimoji="0" sz="2800" i="0" strike="noStrike" kern="1200" cap="none" spc="0" normalizeH="0" baseline="0" noProof="0" dirty="0">
              <a:ln>
                <a:noFill/>
              </a:ln>
              <a:effectLst/>
              <a:uLnTx/>
              <a:uFillTx/>
              <a:ea typeface="+mn-ea"/>
              <a:cs typeface="Corbel"/>
            </a:endParaRPr>
          </a:p>
          <a:p>
            <a:pPr marL="465138" marR="0" lvl="0" indent="-239713" algn="l" defTabSz="457200" rtl="0" eaLnBrk="1" fontAlgn="auto" latinLnBrk="0" hangingPunct="1">
              <a:spcAft>
                <a:spcPts val="0"/>
              </a:spcAft>
              <a:buClr>
                <a:schemeClr val="tx1"/>
              </a:buClr>
              <a:buSzPct val="100000"/>
              <a:buFont typeface="Corbel"/>
              <a:buChar char="•"/>
              <a:defRPr/>
            </a:pPr>
            <a:r>
              <a:rPr kumimoji="0" lang="en-US" sz="2800" i="0" strike="noStrike" kern="1200" cap="none" spc="-30" normalizeH="0" baseline="0" noProof="0" dirty="0">
                <a:ln>
                  <a:noFill/>
                </a:ln>
                <a:effectLst/>
                <a:uLnTx/>
                <a:uFillTx/>
                <a:ea typeface="+mn-ea"/>
                <a:cs typeface="Bookman Old Style"/>
              </a:rPr>
              <a:t>I</a:t>
            </a:r>
            <a:r>
              <a:rPr kumimoji="0" sz="2800" i="0" strike="noStrike" kern="1200" cap="none" spc="-30"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Peter</a:t>
            </a:r>
            <a:r>
              <a:rPr kumimoji="0" sz="2800" i="0" strike="noStrike" kern="1200" cap="none" spc="-38"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5:8</a:t>
            </a:r>
            <a:r>
              <a:rPr kumimoji="0" sz="2800" i="0" strike="noStrike" kern="1200" cap="none" spc="-41"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Corbel"/>
              </a:rPr>
              <a:t>–</a:t>
            </a:r>
            <a:r>
              <a:rPr kumimoji="0" lang="en-US" sz="2800" i="0" strike="noStrike" kern="1200" cap="none" spc="0" normalizeH="0" baseline="0" noProof="0" dirty="0">
                <a:ln>
                  <a:noFill/>
                </a:ln>
                <a:effectLst/>
                <a:uLnTx/>
                <a:uFillTx/>
                <a:ea typeface="+mn-ea"/>
                <a:cs typeface="Corbel"/>
              </a:rPr>
              <a:t> “Be sober-minded; be watchful”</a:t>
            </a:r>
            <a:endParaRPr kumimoji="0" sz="2800" i="0" strike="noStrike" kern="1200" cap="none" spc="0" normalizeH="0" baseline="0" noProof="0" dirty="0">
              <a:ln>
                <a:noFill/>
              </a:ln>
              <a:effectLst/>
              <a:uLnTx/>
              <a:uFillTx/>
              <a:ea typeface="+mn-ea"/>
              <a:cs typeface="Corbel"/>
            </a:endParaRPr>
          </a:p>
          <a:p>
            <a:pPr marL="465138" marR="245269" lvl="0" indent="-239713" algn="l" defTabSz="457200" rtl="0" eaLnBrk="1" fontAlgn="auto" latinLnBrk="0" hangingPunct="1">
              <a:spcAft>
                <a:spcPts val="0"/>
              </a:spcAft>
              <a:buClr>
                <a:schemeClr val="tx1"/>
              </a:buClr>
              <a:buSzPct val="100000"/>
              <a:buFontTx/>
              <a:buChar char="•"/>
              <a:defRPr/>
            </a:pPr>
            <a:r>
              <a:rPr kumimoji="0" lang="en-US" sz="2800" i="0" strike="noStrike" kern="1200" cap="none" spc="-30" normalizeH="0" baseline="0" noProof="0" dirty="0">
                <a:ln>
                  <a:noFill/>
                </a:ln>
                <a:effectLst/>
                <a:uLnTx/>
                <a:uFillTx/>
                <a:ea typeface="+mn-ea"/>
                <a:cs typeface="Bookman Old Style"/>
              </a:rPr>
              <a:t>I</a:t>
            </a:r>
            <a:r>
              <a:rPr kumimoji="0" sz="2800" i="0" strike="noStrike" kern="1200" cap="none" spc="-30"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Corinthians</a:t>
            </a:r>
            <a:r>
              <a:rPr kumimoji="0" sz="2800" i="0" strike="noStrike" kern="1200" cap="none" spc="-56"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16:13</a:t>
            </a:r>
            <a:r>
              <a:rPr kumimoji="0" lang="en-US" sz="2800" i="0" strike="noStrike" kern="1200" cap="none" spc="0" normalizeH="0" baseline="0" noProof="0" dirty="0">
                <a:ln>
                  <a:noFill/>
                </a:ln>
                <a:effectLst/>
                <a:uLnTx/>
                <a:uFillTx/>
                <a:ea typeface="+mn-ea"/>
                <a:cs typeface="Bookman Old Style"/>
              </a:rPr>
              <a:t> – “Be watchful, stand firm in the faith”</a:t>
            </a:r>
            <a:endParaRPr kumimoji="0" sz="2800" i="0" strike="noStrike" kern="1200" cap="none" spc="0" normalizeH="0" baseline="0" noProof="0" dirty="0">
              <a:ln>
                <a:noFill/>
              </a:ln>
              <a:effectLst/>
              <a:uLnTx/>
              <a:uFillTx/>
              <a:ea typeface="+mn-ea"/>
              <a:cs typeface="Corbel"/>
            </a:endParaRPr>
          </a:p>
        </p:txBody>
      </p:sp>
      <p:sp>
        <p:nvSpPr>
          <p:cNvPr id="4" name="object 2">
            <a:extLst>
              <a:ext uri="{FF2B5EF4-FFF2-40B4-BE49-F238E27FC236}">
                <a16:creationId xmlns:a16="http://schemas.microsoft.com/office/drawing/2014/main" id="{4B620FA5-C0C8-2980-0786-B28816396711}"/>
              </a:ext>
            </a:extLst>
          </p:cNvPr>
          <p:cNvSpPr txBox="1">
            <a:spLocks/>
          </p:cNvSpPr>
          <p:nvPr/>
        </p:nvSpPr>
        <p:spPr>
          <a:xfrm>
            <a:off x="457200" y="457200"/>
            <a:ext cx="829705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0"/>
              </a:spcBef>
            </a:pPr>
            <a:r>
              <a:rPr lang="en-US" sz="4000" b="1" cap="none" spc="-19" dirty="0"/>
              <a:t>Will we</a:t>
            </a:r>
            <a:r>
              <a:rPr lang="en-US" sz="4000" b="1" cap="none" spc="-45" dirty="0"/>
              <a:t> </a:t>
            </a:r>
            <a:r>
              <a:rPr lang="en-US" sz="4000" b="1" cap="none" dirty="0"/>
              <a:t>deny</a:t>
            </a:r>
            <a:r>
              <a:rPr lang="en-US" sz="4000" b="1" cap="none" spc="-45" dirty="0"/>
              <a:t> Jesus?</a:t>
            </a:r>
            <a:endParaRPr lang="en-US" sz="4000" b="1" cap="none" spc="-8"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121968" cy="4043415"/>
          </a:xfrm>
          <a:prstGeom prst="rect">
            <a:avLst/>
          </a:prstGeom>
        </p:spPr>
        <p:txBody>
          <a:bodyPr vert="horz" wrap="square" lIns="0" tIns="102870" rIns="0" bIns="0" rtlCol="0">
            <a:spAutoFit/>
          </a:bodyPr>
          <a:lstStyle/>
          <a:p>
            <a:pPr marR="0" lvl="0"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How</a:t>
            </a:r>
            <a:r>
              <a:rPr kumimoji="0" sz="3200" b="1" i="0" strike="noStrike" kern="1200" cap="none" spc="-4"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close</a:t>
            </a:r>
            <a:r>
              <a:rPr kumimoji="0" sz="3200" b="1" i="0" strike="noStrike" kern="1200" cap="none" spc="-19"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am</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I</a:t>
            </a:r>
            <a:r>
              <a:rPr kumimoji="0" sz="3200" b="1" i="0" strike="noStrike" kern="1200" cap="none" spc="-4"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to</a:t>
            </a:r>
            <a:r>
              <a:rPr kumimoji="0" sz="3200" b="1" i="0" strike="noStrike" kern="1200" cap="none" spc="-64"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Jesus?</a:t>
            </a:r>
            <a:endParaRPr kumimoji="0" sz="2800" b="1" i="0" strike="noStrike" kern="1200" cap="none" spc="0" normalizeH="0" baseline="0" noProof="0" dirty="0">
              <a:ln>
                <a:noFill/>
              </a:ln>
              <a:effectLst/>
              <a:uLnTx/>
              <a:uFillTx/>
              <a:ea typeface="+mn-ea"/>
              <a:cs typeface="Corbel"/>
            </a:endParaRPr>
          </a:p>
          <a:p>
            <a:pPr marL="465138" indent="-233363" defTabSz="457200">
              <a:buClr>
                <a:schemeClr val="tx1"/>
              </a:buClr>
              <a:buSzPct val="100000"/>
              <a:buFont typeface="Arial" panose="020B0604020202020204" pitchFamily="34" charset="0"/>
              <a:buChar char="•"/>
              <a:defRPr/>
            </a:pPr>
            <a:r>
              <a:rPr lang="en-US" sz="2800" spc="-45" dirty="0">
                <a:cs typeface="Corbel"/>
              </a:rPr>
              <a:t>We</a:t>
            </a:r>
            <a:r>
              <a:rPr lang="en-US" sz="2800" spc="-19" dirty="0">
                <a:cs typeface="Corbel"/>
              </a:rPr>
              <a:t> </a:t>
            </a:r>
            <a:r>
              <a:rPr lang="en-US" sz="2800" dirty="0">
                <a:cs typeface="Corbel"/>
              </a:rPr>
              <a:t>cannot</a:t>
            </a:r>
            <a:r>
              <a:rPr lang="en-US" sz="2800" spc="-8" dirty="0">
                <a:cs typeface="Corbel"/>
              </a:rPr>
              <a:t> </a:t>
            </a:r>
            <a:r>
              <a:rPr lang="en-US" sz="2800" dirty="0">
                <a:cs typeface="Corbel"/>
              </a:rPr>
              <a:t>“sort</a:t>
            </a:r>
            <a:r>
              <a:rPr lang="en-US" sz="2800" spc="-8" dirty="0">
                <a:cs typeface="Corbel"/>
              </a:rPr>
              <a:t> </a:t>
            </a:r>
            <a:r>
              <a:rPr lang="en-US" sz="2800" dirty="0">
                <a:cs typeface="Corbel"/>
              </a:rPr>
              <a:t>of”</a:t>
            </a:r>
            <a:r>
              <a:rPr lang="en-US" sz="2800" spc="-4" dirty="0">
                <a:cs typeface="Corbel"/>
              </a:rPr>
              <a:t> </a:t>
            </a:r>
            <a:r>
              <a:rPr lang="en-US" sz="2800" dirty="0">
                <a:cs typeface="Corbel"/>
              </a:rPr>
              <a:t>follow</a:t>
            </a:r>
            <a:r>
              <a:rPr lang="en-US" sz="2800" spc="-83" dirty="0">
                <a:cs typeface="Corbel"/>
              </a:rPr>
              <a:t> </a:t>
            </a:r>
            <a:r>
              <a:rPr lang="en-US" sz="2800" spc="-8" dirty="0">
                <a:cs typeface="Corbel"/>
              </a:rPr>
              <a:t>Jesus.</a:t>
            </a:r>
          </a:p>
          <a:p>
            <a:pPr marL="688975" lvl="1" indent="-223838" defTabSz="457200">
              <a:buClr>
                <a:schemeClr val="tx1"/>
              </a:buClr>
              <a:buSzPct val="100000"/>
              <a:buFont typeface="Arial" panose="020B0604020202020204" pitchFamily="34" charset="0"/>
              <a:buChar char="•"/>
              <a:defRPr/>
            </a:pPr>
            <a:r>
              <a:rPr lang="en-US" sz="2800" dirty="0">
                <a:cs typeface="Corbel"/>
              </a:rPr>
              <a:t>He demands</a:t>
            </a:r>
            <a:r>
              <a:rPr lang="en-US" sz="2800" spc="-23" dirty="0">
                <a:cs typeface="Corbel"/>
              </a:rPr>
              <a:t> </a:t>
            </a:r>
            <a:r>
              <a:rPr lang="en-US" sz="2800" spc="-8" dirty="0">
                <a:cs typeface="Corbel"/>
              </a:rPr>
              <a:t>total commitment.</a:t>
            </a:r>
            <a:endParaRPr lang="en-US" sz="2800" dirty="0">
              <a:cs typeface="Corbel"/>
            </a:endParaRPr>
          </a:p>
          <a:p>
            <a:pPr marL="688975" lvl="1" indent="-223838" defTabSz="457200">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Luke</a:t>
            </a:r>
            <a:r>
              <a:rPr kumimoji="0" sz="2800" i="0" strike="noStrike" kern="1200" cap="none" spc="-41"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9:2</a:t>
            </a:r>
            <a:r>
              <a:rPr kumimoji="0" lang="en-US" sz="2800" i="0" strike="noStrike" kern="1200" cap="none" spc="0" normalizeH="0" baseline="0" noProof="0" dirty="0">
                <a:ln>
                  <a:noFill/>
                </a:ln>
                <a:effectLst/>
                <a:uLnTx/>
                <a:uFillTx/>
                <a:ea typeface="+mn-ea"/>
                <a:cs typeface="Bookman Old Style"/>
              </a:rPr>
              <a:t>3</a:t>
            </a:r>
            <a:r>
              <a:rPr kumimoji="0" sz="2800" i="0" strike="noStrike" kern="1200" cap="none" spc="-38"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Corbel"/>
              </a:rPr>
              <a:t>–</a:t>
            </a:r>
            <a:r>
              <a:rPr kumimoji="0" sz="2800" i="0" strike="noStrike" kern="1200" cap="none" spc="-19" normalizeH="0" baseline="0" noProof="0" dirty="0">
                <a:ln>
                  <a:noFill/>
                </a:ln>
                <a:effectLst/>
                <a:uLnTx/>
                <a:uFillTx/>
                <a:ea typeface="+mn-ea"/>
                <a:cs typeface="Corbel"/>
              </a:rPr>
              <a:t> </a:t>
            </a:r>
            <a:r>
              <a:rPr kumimoji="0" lang="en-US" sz="2800" i="0" strike="noStrike" kern="1200" cap="none" spc="-19" normalizeH="0" baseline="0" noProof="0" dirty="0">
                <a:ln>
                  <a:noFill/>
                </a:ln>
                <a:effectLst/>
                <a:uLnTx/>
                <a:uFillTx/>
                <a:ea typeface="+mn-ea"/>
                <a:cs typeface="Corbel"/>
              </a:rPr>
              <a:t>“… take up his cross daily …”</a:t>
            </a:r>
            <a:endParaRPr kumimoji="0" sz="2800" i="0" strike="noStrike" kern="1200" cap="none" spc="0" normalizeH="0" baseline="0" noProof="0" dirty="0">
              <a:ln>
                <a:noFill/>
              </a:ln>
              <a:effectLst/>
              <a:uLnTx/>
              <a:uFillTx/>
              <a:ea typeface="+mn-ea"/>
              <a:cs typeface="Corbel"/>
            </a:endParaRPr>
          </a:p>
          <a:p>
            <a:pPr marL="688975" marR="0" lvl="0" indent="-223838"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Galatians</a:t>
            </a:r>
            <a:r>
              <a:rPr kumimoji="0" sz="2800" i="0" strike="noStrike" kern="1200" cap="none" spc="-30"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2:20</a:t>
            </a:r>
            <a:r>
              <a:rPr kumimoji="0" lang="en-US" sz="2800" i="0" strike="noStrike" kern="1200" cap="none" spc="0" normalizeH="0" baseline="0" noProof="0" dirty="0">
                <a:ln>
                  <a:noFill/>
                </a:ln>
                <a:effectLst/>
                <a:uLnTx/>
                <a:uFillTx/>
                <a:ea typeface="+mn-ea"/>
                <a:cs typeface="Bookman Old Style"/>
              </a:rPr>
              <a:t> – “I have been crucified with Christ”</a:t>
            </a:r>
            <a:endParaRPr kumimoji="0" sz="2800" i="0" strike="noStrike" kern="1200" cap="none" spc="0" normalizeH="0" baseline="0" noProof="0" dirty="0">
              <a:ln>
                <a:noFill/>
              </a:ln>
              <a:effectLst/>
              <a:uLnTx/>
              <a:uFillTx/>
              <a:ea typeface="+mn-ea"/>
              <a:cs typeface="Corbel"/>
            </a:endParaRPr>
          </a:p>
          <a:p>
            <a:pPr marL="688975" marR="40005" lvl="0" indent="-223838"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James</a:t>
            </a:r>
            <a:r>
              <a:rPr kumimoji="0" sz="2800" i="0" strike="noStrike" kern="1200" cap="none" spc="-30"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4:8</a:t>
            </a:r>
            <a:r>
              <a:rPr kumimoji="0" lang="en-US" sz="2800" i="0" strike="noStrike" kern="1200" cap="none" spc="0" normalizeH="0" baseline="0" noProof="0" dirty="0">
                <a:ln>
                  <a:noFill/>
                </a:ln>
                <a:effectLst/>
                <a:uLnTx/>
                <a:uFillTx/>
                <a:ea typeface="+mn-ea"/>
                <a:cs typeface="Bookman Old Style"/>
              </a:rPr>
              <a:t> – “Draw near to God”</a:t>
            </a:r>
            <a:endParaRPr kumimoji="0" sz="2800" i="0" strike="noStrike" kern="1200" cap="none" spc="0" normalizeH="0" baseline="0" noProof="0" dirty="0">
              <a:ln>
                <a:noFill/>
              </a:ln>
              <a:effectLst/>
              <a:uLnTx/>
              <a:uFillTx/>
              <a:ea typeface="+mn-ea"/>
              <a:cs typeface="Corbel"/>
            </a:endParaRPr>
          </a:p>
          <a:p>
            <a:pPr marL="688975" marR="0" lvl="0" indent="-223838"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Hebrews</a:t>
            </a:r>
            <a:r>
              <a:rPr kumimoji="0" sz="2800" i="0" strike="noStrike" kern="1200" cap="none" spc="-15"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2:1</a:t>
            </a:r>
            <a:r>
              <a:rPr kumimoji="0" sz="2800" i="0" strike="noStrike" kern="1200" cap="none" spc="-15"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Corbel"/>
              </a:rPr>
              <a:t>–</a:t>
            </a:r>
            <a:r>
              <a:rPr kumimoji="0" sz="2800" i="0" strike="noStrike" kern="1200" cap="none" spc="-8" normalizeH="0" baseline="0" noProof="0" dirty="0">
                <a:ln>
                  <a:noFill/>
                </a:ln>
                <a:effectLst/>
                <a:uLnTx/>
                <a:uFillTx/>
                <a:ea typeface="+mn-ea"/>
                <a:cs typeface="Corbel"/>
              </a:rPr>
              <a:t> </a:t>
            </a:r>
            <a:r>
              <a:rPr kumimoji="0" lang="en-US" sz="2800" i="0" strike="noStrike" kern="1200" cap="none" spc="0" normalizeH="0" baseline="0" noProof="0" dirty="0">
                <a:ln>
                  <a:noFill/>
                </a:ln>
                <a:effectLst/>
                <a:uLnTx/>
                <a:uFillTx/>
                <a:ea typeface="+mn-ea"/>
                <a:cs typeface="Corbel"/>
              </a:rPr>
              <a:t>“… we must pay much closer attention to what we have heard”</a:t>
            </a:r>
            <a:endParaRPr kumimoji="0" sz="2800" i="0" strike="noStrike" kern="1200" cap="none" spc="0" normalizeH="0" baseline="0" noProof="0" dirty="0">
              <a:ln>
                <a:noFill/>
              </a:ln>
              <a:effectLst/>
              <a:uLnTx/>
              <a:uFillTx/>
              <a:ea typeface="+mn-ea"/>
              <a:cs typeface="Corbel"/>
            </a:endParaRPr>
          </a:p>
        </p:txBody>
      </p:sp>
      <p:sp>
        <p:nvSpPr>
          <p:cNvPr id="6" name="object 2">
            <a:extLst>
              <a:ext uri="{FF2B5EF4-FFF2-40B4-BE49-F238E27FC236}">
                <a16:creationId xmlns:a16="http://schemas.microsoft.com/office/drawing/2014/main" id="{11B0FFBE-4250-418A-A778-A1EB82FF2710}"/>
              </a:ext>
            </a:extLst>
          </p:cNvPr>
          <p:cNvSpPr txBox="1">
            <a:spLocks/>
          </p:cNvSpPr>
          <p:nvPr/>
        </p:nvSpPr>
        <p:spPr>
          <a:xfrm>
            <a:off x="457200" y="457200"/>
            <a:ext cx="829705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0"/>
              </a:spcBef>
            </a:pPr>
            <a:r>
              <a:rPr lang="en-US" sz="4000" b="1" cap="none" spc="-19" dirty="0"/>
              <a:t>Will we</a:t>
            </a:r>
            <a:r>
              <a:rPr lang="en-US" sz="4000" b="1" cap="none" spc="-45" dirty="0"/>
              <a:t> </a:t>
            </a:r>
            <a:r>
              <a:rPr lang="en-US" sz="4000" b="1" cap="none" dirty="0"/>
              <a:t>deny</a:t>
            </a:r>
            <a:r>
              <a:rPr lang="en-US" sz="4000" b="1" cap="none" spc="-45" dirty="0"/>
              <a:t> Jesus?</a:t>
            </a:r>
            <a:endParaRPr lang="en-US" sz="4000" b="1" cap="none" spc="-8"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467725" cy="4811413"/>
          </a:xfrm>
          <a:prstGeom prst="rect">
            <a:avLst/>
          </a:prstGeom>
        </p:spPr>
        <p:txBody>
          <a:bodyPr vert="horz" wrap="square" lIns="0" tIns="10001" rIns="0" bIns="0" rtlCol="0">
            <a:spAutoFit/>
          </a:bodyPr>
          <a:lstStyle/>
          <a:p>
            <a:pPr marR="0" lvl="0" algn="l" defTabSz="457200" rtl="0" eaLnBrk="1" fontAlgn="auto" latinLnBrk="0" hangingPunct="1">
              <a:spcAft>
                <a:spcPts val="0"/>
              </a:spcAft>
              <a:buClrTx/>
              <a:buSzTx/>
              <a:buFontTx/>
              <a:buNone/>
              <a:tabLst/>
              <a:defRPr/>
            </a:pPr>
            <a:r>
              <a:rPr kumimoji="0" sz="3200" b="1" i="0" strike="noStrike" kern="1200" cap="none" spc="-8" normalizeH="0" baseline="0" noProof="0" dirty="0">
                <a:ln>
                  <a:noFill/>
                </a:ln>
                <a:effectLst/>
                <a:uLnTx/>
                <a:uFill>
                  <a:solidFill>
                    <a:srgbClr val="000000"/>
                  </a:solidFill>
                </a:uFill>
                <a:ea typeface="+mn-ea"/>
                <a:cs typeface="Corbel"/>
              </a:rPr>
              <a:t>Who</a:t>
            </a:r>
            <a:r>
              <a:rPr kumimoji="0" sz="3200" b="1" i="0" strike="noStrike" kern="1200" cap="none" spc="-127" normalizeH="0" baseline="0" noProof="0" dirty="0">
                <a:ln>
                  <a:noFill/>
                </a:ln>
                <a:effectLst/>
                <a:uLnTx/>
                <a:uFill>
                  <a:solidFill>
                    <a:srgbClr val="000000"/>
                  </a:solidFill>
                </a:uFill>
                <a:ea typeface="+mn-ea"/>
                <a:cs typeface="Corbel"/>
              </a:rPr>
              <a:t> </a:t>
            </a:r>
            <a:r>
              <a:rPr kumimoji="0" lang="en-US" sz="3200" b="1" i="0" strike="noStrike" kern="1200" cap="none" spc="-127" normalizeH="0" baseline="0" noProof="0" dirty="0">
                <a:ln>
                  <a:noFill/>
                </a:ln>
                <a:effectLst/>
                <a:uLnTx/>
                <a:uFill>
                  <a:solidFill>
                    <a:srgbClr val="000000"/>
                  </a:solidFill>
                </a:uFill>
                <a:ea typeface="+mn-ea"/>
                <a:cs typeface="Corbel"/>
              </a:rPr>
              <a:t>are we</a:t>
            </a:r>
            <a:r>
              <a:rPr kumimoji="0" sz="3200" b="1" i="0" strike="noStrike" kern="1200" cap="none" spc="-4"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associating</a:t>
            </a:r>
            <a:r>
              <a:rPr kumimoji="0" sz="3200" b="1" i="0" strike="noStrike" kern="1200" cap="none" spc="-19"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with?</a:t>
            </a:r>
            <a:endParaRPr kumimoji="0" sz="2800" b="1" i="0" strike="noStrike" kern="1200" cap="none" spc="0" normalizeH="0" baseline="0" noProof="0" dirty="0">
              <a:ln>
                <a:noFill/>
              </a:ln>
              <a:effectLst/>
              <a:uLnTx/>
              <a:uFillTx/>
              <a:ea typeface="+mn-ea"/>
              <a:cs typeface="Corbel"/>
            </a:endParaRPr>
          </a:p>
          <a:p>
            <a:pPr marL="466725" marR="0" lvl="0" indent="-457200" algn="l" defTabSz="457200" rtl="0" eaLnBrk="1" fontAlgn="auto" latinLnBrk="0" hangingPunct="1">
              <a:spcAft>
                <a:spcPts val="0"/>
              </a:spcAft>
              <a:buClr>
                <a:schemeClr val="tx1"/>
              </a:buClr>
              <a:buSzPct val="100000"/>
              <a:buFont typeface="Arial" panose="020B0604020202020204" pitchFamily="34" charset="0"/>
              <a:buChar char="•"/>
              <a:tabLst>
                <a:tab pos="197644" algn="l"/>
              </a:tabLst>
              <a:defRPr/>
            </a:pPr>
            <a:r>
              <a:rPr kumimoji="0" sz="2800" i="0" strike="noStrike" kern="1200" cap="none" spc="0" normalizeH="0" baseline="0" noProof="0" dirty="0">
                <a:ln>
                  <a:noFill/>
                </a:ln>
                <a:effectLst/>
                <a:uLnTx/>
                <a:uFillTx/>
                <a:ea typeface="+mn-ea"/>
                <a:cs typeface="Corbel"/>
              </a:rPr>
              <a:t>The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farther</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drift </a:t>
            </a:r>
            <a:r>
              <a:rPr kumimoji="0" lang="en-US" sz="2800" i="0" strike="noStrike" kern="1200" cap="none" spc="0" normalizeH="0" baseline="0" noProof="0" dirty="0">
                <a:ln>
                  <a:noFill/>
                </a:ln>
                <a:effectLst/>
                <a:uLnTx/>
                <a:uFillTx/>
                <a:ea typeface="+mn-ea"/>
                <a:cs typeface="Corbel"/>
              </a:rPr>
              <a:t>from</a:t>
            </a:r>
            <a:r>
              <a:rPr kumimoji="0" sz="2800" i="0" strike="noStrike" kern="1200" cap="none" spc="-7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Jesus,</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closer</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26"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drift</a:t>
            </a:r>
            <a:r>
              <a:rPr kumimoji="0" sz="2800" i="0" strike="noStrike" kern="1200" cap="none" spc="-188" normalizeH="0" baseline="0" noProof="0" dirty="0">
                <a:ln>
                  <a:noFill/>
                </a:ln>
                <a:effectLst/>
                <a:uLnTx/>
                <a:uFillTx/>
                <a:ea typeface="+mn-ea"/>
                <a:cs typeface="Corbel"/>
              </a:rPr>
              <a:t> </a:t>
            </a:r>
            <a:r>
              <a:rPr kumimoji="0" lang="en-US" sz="2800" i="0" strike="noStrike" kern="1200" cap="none" spc="0" normalizeH="0" baseline="0" noProof="0" dirty="0">
                <a:ln>
                  <a:noFill/>
                </a:ln>
                <a:effectLst/>
                <a:uLnTx/>
                <a:uFillTx/>
                <a:ea typeface="+mn-ea"/>
                <a:cs typeface="Corbel"/>
              </a:rPr>
              <a:t>to</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world.</a:t>
            </a:r>
            <a:endParaRPr kumimoji="0" sz="2800" i="0" strike="noStrike" kern="1200" cap="none" spc="0" normalizeH="0" baseline="0" noProof="0" dirty="0">
              <a:ln>
                <a:noFill/>
              </a:ln>
              <a:effectLst/>
              <a:uLnTx/>
              <a:uFillTx/>
              <a:ea typeface="+mn-ea"/>
              <a:cs typeface="Corbel"/>
            </a:endParaRPr>
          </a:p>
          <a:p>
            <a:pPr marL="466725" marR="261461" lvl="0" indent="-457200" algn="l" defTabSz="457200" rtl="0" eaLnBrk="1" fontAlgn="auto" latinLnBrk="0" hangingPunct="1">
              <a:spcAft>
                <a:spcPts val="0"/>
              </a:spcAft>
              <a:buClr>
                <a:schemeClr val="tx1"/>
              </a:buClr>
              <a:buSzPct val="100000"/>
              <a:buFont typeface="Arial" panose="020B0604020202020204" pitchFamily="34" charset="0"/>
              <a:buChar char="•"/>
              <a:tabLst>
                <a:tab pos="146685" algn="l"/>
                <a:tab pos="204788" algn="l"/>
                <a:tab pos="5476875" algn="l"/>
              </a:tabLst>
              <a:defRPr/>
            </a:pPr>
            <a:r>
              <a:rPr kumimoji="0" lang="en-US" sz="2800" i="0" strike="noStrike" kern="1200" cap="none" spc="0" normalizeH="0" baseline="0" noProof="0" dirty="0">
                <a:ln>
                  <a:noFill/>
                </a:ln>
                <a:effectLst/>
                <a:uLnTx/>
                <a:uFillTx/>
                <a:ea typeface="+mn-ea"/>
                <a:cs typeface="Corbel"/>
              </a:rPr>
              <a:t>W</a:t>
            </a:r>
            <a:r>
              <a:rPr kumimoji="0" sz="2800" i="0" strike="noStrike" kern="1200" cap="none" spc="0" normalizeH="0" baseline="0" noProof="0" dirty="0">
                <a:ln>
                  <a:noFill/>
                </a:ln>
                <a:effectLst/>
                <a:uLnTx/>
                <a:uFillTx/>
                <a:ea typeface="+mn-ea"/>
                <a:cs typeface="Corbel"/>
              </a:rPr>
              <a:t>e</a:t>
            </a:r>
            <a:r>
              <a:rPr kumimoji="0" lang="en-US" sz="2800" i="0" strike="noStrike" kern="1200" cap="none" spc="0" normalizeH="0" baseline="0" noProof="0" dirty="0">
                <a:ln>
                  <a:noFill/>
                </a:ln>
                <a:effectLst/>
                <a:uLnTx/>
                <a:uFillTx/>
                <a:ea typeface="+mn-ea"/>
                <a:cs typeface="Corbel"/>
              </a:rPr>
              <a:t> may</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begin</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prefer</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23"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ungodly.</a:t>
            </a:r>
            <a:endParaRPr kumimoji="0" lang="en-US" sz="2800" i="0" strike="noStrike" kern="1200" cap="none" spc="-8" normalizeH="0" baseline="0" noProof="0" dirty="0">
              <a:ln>
                <a:noFill/>
              </a:ln>
              <a:effectLst/>
              <a:uLnTx/>
              <a:uFillTx/>
              <a:ea typeface="+mn-ea"/>
              <a:cs typeface="Corbel"/>
            </a:endParaRPr>
          </a:p>
          <a:p>
            <a:pPr marL="688975" marR="261461" lvl="1" indent="-231775" defTabSz="457200">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Corbel"/>
              </a:rPr>
              <a:t>They</a:t>
            </a:r>
            <a:r>
              <a:rPr kumimoji="0" lang="en-US" sz="2800" i="0" strike="noStrike" kern="1200" cap="none" spc="0" normalizeH="0" baseline="0" noProof="0" dirty="0">
                <a:ln>
                  <a:noFill/>
                </a:ln>
                <a:effectLst/>
                <a:uLnTx/>
                <a:uFillTx/>
                <a:ea typeface="+mn-ea"/>
                <a:cs typeface="Corbel"/>
              </a:rPr>
              <a:t> will</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draw</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us</a:t>
            </a:r>
            <a:r>
              <a:rPr kumimoji="0" sz="2800" i="0" strike="noStrike" kern="1200" cap="none" spc="-8" normalizeH="0" baseline="0" noProof="0" dirty="0">
                <a:ln>
                  <a:noFill/>
                </a:ln>
                <a:effectLst/>
                <a:uLnTx/>
                <a:uFillTx/>
                <a:ea typeface="+mn-ea"/>
                <a:cs typeface="Corbel"/>
              </a:rPr>
              <a:t> father away.</a:t>
            </a:r>
            <a:endParaRPr kumimoji="0" lang="en-US" sz="2800" i="0" strike="noStrike" kern="1200" cap="none" spc="-8" normalizeH="0" baseline="0" noProof="0" dirty="0">
              <a:ln>
                <a:noFill/>
              </a:ln>
              <a:effectLst/>
              <a:uLnTx/>
              <a:uFillTx/>
              <a:ea typeface="+mn-ea"/>
              <a:cs typeface="Corbel"/>
            </a:endParaRPr>
          </a:p>
          <a:p>
            <a:pPr marL="688975" marR="261461" lvl="1" indent="-231775" defTabSz="457200">
              <a:buClr>
                <a:schemeClr val="tx1"/>
              </a:buClr>
              <a:buSzPct val="100000"/>
              <a:buFont typeface="Arial" panose="020B0604020202020204" pitchFamily="34" charset="0"/>
              <a:buChar char="•"/>
              <a:defRPr/>
            </a:pPr>
            <a:r>
              <a:rPr lang="en-US" sz="2800" spc="-8" dirty="0">
                <a:cs typeface="Bookman Old Style"/>
              </a:rPr>
              <a:t>II</a:t>
            </a:r>
            <a:r>
              <a:rPr kumimoji="0" sz="2800" i="0" strike="noStrike" kern="1200" cap="none" spc="-34"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Corinthians</a:t>
            </a:r>
            <a:r>
              <a:rPr kumimoji="0" sz="2800" i="0" strike="noStrike" kern="1200" cap="none" spc="-38"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6:14</a:t>
            </a:r>
            <a:r>
              <a:rPr kumimoji="0" lang="en-US" sz="2800" i="0" strike="noStrike" kern="1200" cap="none" spc="0" normalizeH="0" baseline="0" noProof="0" dirty="0">
                <a:ln>
                  <a:noFill/>
                </a:ln>
                <a:effectLst/>
                <a:uLnTx/>
                <a:uFillTx/>
                <a:ea typeface="+mn-ea"/>
                <a:cs typeface="Bookman Old Style"/>
              </a:rPr>
              <a:t> – “… what portion does a believer share with an unbeliever”</a:t>
            </a:r>
            <a:endParaRPr kumimoji="0" sz="2800" i="0" strike="noStrike" kern="1200" cap="none" spc="0" normalizeH="0" baseline="0" noProof="0" dirty="0">
              <a:ln>
                <a:noFill/>
              </a:ln>
              <a:effectLst/>
              <a:uLnTx/>
              <a:uFillTx/>
              <a:ea typeface="+mn-ea"/>
              <a:cs typeface="Corbel"/>
            </a:endParaRPr>
          </a:p>
          <a:p>
            <a:pPr marL="688975" marR="654844" lvl="1" indent="-231775" defTabSz="457200">
              <a:buClr>
                <a:schemeClr val="tx1"/>
              </a:buClr>
              <a:buSzPct val="100000"/>
              <a:buFont typeface="Arial" panose="020B0604020202020204" pitchFamily="34" charset="0"/>
              <a:buChar char="•"/>
              <a:defRPr/>
            </a:pPr>
            <a:r>
              <a:rPr kumimoji="0" lang="en-US" sz="2800" i="0" strike="noStrike" kern="1200" cap="none" spc="0" normalizeH="0" baseline="0" noProof="0" dirty="0">
                <a:ln>
                  <a:noFill/>
                </a:ln>
                <a:effectLst/>
                <a:uLnTx/>
                <a:uFillTx/>
                <a:ea typeface="+mn-ea"/>
                <a:cs typeface="Corbel"/>
              </a:rPr>
              <a:t>I</a:t>
            </a:r>
            <a:r>
              <a:rPr kumimoji="0" sz="2800" i="0" strike="noStrike" kern="1200" cap="none" spc="-34"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Corinthians</a:t>
            </a:r>
            <a:r>
              <a:rPr kumimoji="0" sz="2800" i="0" strike="noStrike" kern="1200" cap="none" spc="-38"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15:33</a:t>
            </a:r>
            <a:r>
              <a:rPr kumimoji="0" lang="en-US" sz="2800" i="0" strike="noStrike" kern="1200" cap="none" spc="0" normalizeH="0" baseline="0" noProof="0" dirty="0">
                <a:ln>
                  <a:noFill/>
                </a:ln>
                <a:effectLst/>
                <a:uLnTx/>
                <a:uFillTx/>
                <a:ea typeface="+mn-ea"/>
                <a:cs typeface="Bookman Old Style"/>
              </a:rPr>
              <a:t> – “Bad company ruins good morals”</a:t>
            </a:r>
            <a:endParaRPr kumimoji="0" sz="2800" i="0" strike="noStrike" kern="1200" cap="none" spc="0" normalizeH="0" baseline="0" noProof="0" dirty="0">
              <a:ln>
                <a:noFill/>
              </a:ln>
              <a:effectLst/>
              <a:uLnTx/>
              <a:uFillTx/>
              <a:ea typeface="+mn-ea"/>
              <a:cs typeface="Corbel"/>
            </a:endParaRPr>
          </a:p>
          <a:p>
            <a:pPr marL="688975" marR="35243" lvl="1" indent="-231775" defTabSz="457200">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Proverbs</a:t>
            </a:r>
            <a:r>
              <a:rPr kumimoji="0" sz="2800" i="0" strike="noStrike" kern="1200" cap="none" spc="-34"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6:27</a:t>
            </a:r>
            <a:r>
              <a:rPr kumimoji="0" lang="en-US" sz="2800" i="0" strike="noStrike" kern="1200" cap="none" spc="0" normalizeH="0" baseline="0" noProof="0" dirty="0">
                <a:ln>
                  <a:noFill/>
                </a:ln>
                <a:effectLst/>
                <a:uLnTx/>
                <a:uFillTx/>
                <a:ea typeface="+mn-ea"/>
                <a:cs typeface="Bookman Old Style"/>
              </a:rPr>
              <a:t> – “Can a man carry fire next to his chest and his clothes not be burned”</a:t>
            </a:r>
            <a:endParaRPr kumimoji="0" sz="2800" i="0" strike="noStrike" kern="1200" cap="none" spc="0" normalizeH="0" baseline="0" noProof="0" dirty="0">
              <a:ln>
                <a:noFill/>
              </a:ln>
              <a:effectLst/>
              <a:uLnTx/>
              <a:uFillTx/>
              <a:ea typeface="+mn-ea"/>
              <a:cs typeface="Corbel"/>
            </a:endParaRPr>
          </a:p>
        </p:txBody>
      </p:sp>
      <p:sp>
        <p:nvSpPr>
          <p:cNvPr id="6" name="object 2">
            <a:extLst>
              <a:ext uri="{FF2B5EF4-FFF2-40B4-BE49-F238E27FC236}">
                <a16:creationId xmlns:a16="http://schemas.microsoft.com/office/drawing/2014/main" id="{906C2CF2-C5DD-0926-E1E2-FAB65794C560}"/>
              </a:ext>
            </a:extLst>
          </p:cNvPr>
          <p:cNvSpPr txBox="1">
            <a:spLocks/>
          </p:cNvSpPr>
          <p:nvPr/>
        </p:nvSpPr>
        <p:spPr>
          <a:xfrm>
            <a:off x="457200" y="457200"/>
            <a:ext cx="829705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0"/>
              </a:spcBef>
            </a:pPr>
            <a:r>
              <a:rPr lang="en-US" sz="4000" b="1" cap="none" spc="-19" dirty="0"/>
              <a:t>Will we</a:t>
            </a:r>
            <a:r>
              <a:rPr lang="en-US" sz="4000" b="1" cap="none" spc="-45" dirty="0"/>
              <a:t> </a:t>
            </a:r>
            <a:r>
              <a:rPr lang="en-US" sz="4000" b="1" cap="none" dirty="0"/>
              <a:t>deny</a:t>
            </a:r>
            <a:r>
              <a:rPr lang="en-US" sz="4000" b="1" cap="none" spc="-45" dirty="0"/>
              <a:t> Jesus?</a:t>
            </a:r>
            <a:endParaRPr lang="en-US" sz="4000" b="1" cap="none" spc="-8"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300085" cy="3178274"/>
          </a:xfrm>
          <a:prstGeom prst="rect">
            <a:avLst/>
          </a:prstGeom>
        </p:spPr>
        <p:txBody>
          <a:bodyPr vert="horz" wrap="square" lIns="0" tIns="99536" rIns="0" bIns="0" rtlCol="0">
            <a:spAutoFit/>
          </a:bodyPr>
          <a:lstStyle/>
          <a:p>
            <a:pPr marR="0" lvl="0" algn="l" defTabSz="457200" rtl="0" eaLnBrk="1" fontAlgn="auto" latinLnBrk="0" hangingPunct="1">
              <a:spcAft>
                <a:spcPts val="0"/>
              </a:spcAft>
              <a:buClrTx/>
              <a:buSzTx/>
              <a:buFontTx/>
              <a:buNone/>
              <a:tabLst/>
              <a:defRPr/>
            </a:pPr>
            <a:r>
              <a:rPr kumimoji="0" lang="en-US" sz="3200" b="1" i="0" strike="noStrike" kern="1200" cap="none" spc="0" normalizeH="0" baseline="0" noProof="0" dirty="0">
                <a:ln>
                  <a:noFill/>
                </a:ln>
                <a:effectLst/>
                <a:uLnTx/>
                <a:uFill>
                  <a:solidFill>
                    <a:srgbClr val="000000"/>
                  </a:solidFill>
                </a:uFill>
                <a:ea typeface="+mn-ea"/>
                <a:cs typeface="Corbel"/>
              </a:rPr>
              <a:t>Are we</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willing</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to</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stand</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up</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for</a:t>
            </a:r>
            <a:r>
              <a:rPr kumimoji="0" sz="3200" b="1" i="0" strike="noStrike" kern="1200" cap="none" spc="-23" normalizeH="0" baseline="0" noProof="0" dirty="0">
                <a:ln>
                  <a:noFill/>
                </a:ln>
                <a:effectLst/>
                <a:uLnTx/>
                <a:uFill>
                  <a:solidFill>
                    <a:srgbClr val="000000"/>
                  </a:solidFill>
                </a:uFill>
                <a:ea typeface="+mn-ea"/>
                <a:cs typeface="Corbel"/>
              </a:rPr>
              <a:t> </a:t>
            </a:r>
            <a:r>
              <a:rPr kumimoji="0" sz="3200" b="1" i="0" strike="noStrike" kern="1200" cap="none" spc="-15" normalizeH="0" baseline="0" noProof="0" dirty="0">
                <a:ln>
                  <a:noFill/>
                </a:ln>
                <a:effectLst/>
                <a:uLnTx/>
                <a:uFill>
                  <a:solidFill>
                    <a:srgbClr val="000000"/>
                  </a:solidFill>
                </a:uFill>
                <a:ea typeface="+mn-ea"/>
                <a:cs typeface="Corbel"/>
              </a:rPr>
              <a:t>Him?</a:t>
            </a:r>
            <a:endParaRPr kumimoji="0" sz="2800" b="1" i="0" strike="noStrike" kern="1200" cap="none" spc="0" normalizeH="0" baseline="0" noProof="0" dirty="0">
              <a:ln>
                <a:noFill/>
              </a:ln>
              <a:effectLst/>
              <a:uLnTx/>
              <a:uFillTx/>
              <a:ea typeface="+mn-ea"/>
              <a:cs typeface="Corbel"/>
            </a:endParaRPr>
          </a:p>
          <a:p>
            <a:pPr marL="465138" marR="3810" lvl="0" indent="-233363" algn="l" defTabSz="457200" rtl="0" eaLnBrk="1" fontAlgn="auto" latinLnBrk="0" hangingPunct="1">
              <a:spcAft>
                <a:spcPts val="0"/>
              </a:spcAft>
              <a:buClr>
                <a:schemeClr val="tx1"/>
              </a:buClr>
              <a:buSzPct val="100000"/>
              <a:buFont typeface="Arial" panose="020B0604020202020204" pitchFamily="34" charset="0"/>
              <a:buChar char="•"/>
              <a:defRPr/>
            </a:pPr>
            <a:r>
              <a:rPr kumimoji="0" lang="en-US" sz="2800" i="0" strike="noStrike" kern="1200" cap="none" spc="0" normalizeH="0" baseline="0" noProof="0" dirty="0">
                <a:ln>
                  <a:noFill/>
                </a:ln>
                <a:effectLst/>
                <a:uLnTx/>
                <a:uFillTx/>
                <a:ea typeface="+mn-ea"/>
                <a:cs typeface="Corbel"/>
              </a:rPr>
              <a:t>If</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worldliness</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has</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crept</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standing</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up</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for</a:t>
            </a:r>
            <a:r>
              <a:rPr kumimoji="0" sz="2800" i="0" strike="noStrike" kern="1200" cap="none" spc="-64"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Jesus </a:t>
            </a:r>
            <a:r>
              <a:rPr kumimoji="0" sz="2800" i="0" strike="noStrike" kern="1200" cap="none" spc="0" normalizeH="0" baseline="0" noProof="0" dirty="0">
                <a:ln>
                  <a:noFill/>
                </a:ln>
                <a:effectLst/>
                <a:uLnTx/>
                <a:uFillTx/>
                <a:ea typeface="+mn-ea"/>
                <a:cs typeface="Corbel"/>
              </a:rPr>
              <a:t>becomes</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far</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more</a:t>
            </a:r>
            <a:r>
              <a:rPr kumimoji="0" sz="2800" i="0" strike="noStrike" kern="1200" cap="none" spc="-19"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difficult.</a:t>
            </a:r>
            <a:endParaRPr kumimoji="0" sz="2800" i="0" strike="noStrike" kern="1200" cap="none" spc="0" normalizeH="0" baseline="0" noProof="0" dirty="0">
              <a:ln>
                <a:noFill/>
              </a:ln>
              <a:effectLst/>
              <a:uLnTx/>
              <a:uFillTx/>
              <a:ea typeface="+mn-ea"/>
              <a:cs typeface="Corbel"/>
            </a:endParaRPr>
          </a:p>
          <a:p>
            <a:pPr marL="465138" marR="0" lvl="0" indent="-231775" algn="l" defTabSz="457200" rtl="0" eaLnBrk="1" fontAlgn="auto" latinLnBrk="0" hangingPunct="1">
              <a:spcAft>
                <a:spcPts val="0"/>
              </a:spcAft>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Corbel"/>
              </a:rPr>
              <a:t>We</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are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called</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be</a:t>
            </a:r>
            <a:r>
              <a:rPr kumimoji="0" sz="2800" i="0" strike="noStrike" kern="1200" cap="none" spc="-26"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courageous.</a:t>
            </a:r>
            <a:endParaRPr kumimoji="0" sz="2800" i="0" strike="noStrike" kern="1200" cap="none" spc="0" normalizeH="0" baseline="0" noProof="0" dirty="0">
              <a:ln>
                <a:noFill/>
              </a:ln>
              <a:effectLst/>
              <a:uLnTx/>
              <a:uFillTx/>
              <a:ea typeface="+mn-ea"/>
              <a:cs typeface="Corbel"/>
            </a:endParaRPr>
          </a:p>
          <a:p>
            <a:pPr marL="688975" marR="0" lvl="0" indent="-231775" algn="l" defTabSz="457200" rtl="0" eaLnBrk="1" fontAlgn="auto" latinLnBrk="0" hangingPunct="1">
              <a:spcAft>
                <a:spcPts val="0"/>
              </a:spcAft>
              <a:buClr>
                <a:schemeClr val="tx1"/>
              </a:buClr>
              <a:buSzPct val="100000"/>
              <a:buFont typeface="Arial" panose="020B0604020202020204" pitchFamily="34" charset="0"/>
              <a:buChar char="•"/>
              <a:tabLst>
                <a:tab pos="291465" algn="l"/>
              </a:tabLst>
              <a:defRPr/>
            </a:pPr>
            <a:r>
              <a:rPr kumimoji="0" lang="en-US" sz="2800" i="0" strike="noStrike" kern="1200" cap="none" spc="-19" normalizeH="0" baseline="0" noProof="0" dirty="0">
                <a:ln>
                  <a:noFill/>
                </a:ln>
                <a:effectLst/>
                <a:uLnTx/>
                <a:uFillTx/>
                <a:ea typeface="+mn-ea"/>
                <a:cs typeface="Bookman Old Style"/>
              </a:rPr>
              <a:t>I</a:t>
            </a:r>
            <a:r>
              <a:rPr kumimoji="0" sz="2800" i="0" strike="noStrike" kern="1200" cap="none" spc="-19"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Corinthians</a:t>
            </a:r>
            <a:r>
              <a:rPr kumimoji="0" sz="2800" i="0" strike="noStrike" kern="1200" cap="none" spc="-45"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16:13</a:t>
            </a:r>
            <a:r>
              <a:rPr kumimoji="0" lang="en-US" sz="2800" i="0" strike="noStrike" kern="1200" cap="none" spc="0" normalizeH="0" baseline="0" noProof="0" dirty="0">
                <a:ln>
                  <a:noFill/>
                </a:ln>
                <a:effectLst/>
                <a:uLnTx/>
                <a:uFillTx/>
                <a:ea typeface="+mn-ea"/>
                <a:cs typeface="Bookman Old Style"/>
              </a:rPr>
              <a:t> – “stand firm in the faith”</a:t>
            </a:r>
            <a:endParaRPr kumimoji="0" sz="2800" i="0" strike="noStrike" kern="1200" cap="none" spc="0" normalizeH="0" baseline="0" noProof="0" dirty="0">
              <a:ln>
                <a:noFill/>
              </a:ln>
              <a:effectLst/>
              <a:uLnTx/>
              <a:uFillTx/>
              <a:ea typeface="+mn-ea"/>
              <a:cs typeface="Corbel"/>
            </a:endParaRPr>
          </a:p>
          <a:p>
            <a:pPr marL="688975" marR="0" lvl="0" indent="-231775" algn="l" defTabSz="457200" rtl="0" eaLnBrk="1" fontAlgn="auto" latinLnBrk="0" hangingPunct="1">
              <a:spcAft>
                <a:spcPts val="0"/>
              </a:spcAft>
              <a:buClr>
                <a:schemeClr val="tx1"/>
              </a:buClr>
              <a:buSzPct val="100000"/>
              <a:buFont typeface="Arial" panose="020B0604020202020204" pitchFamily="34" charset="0"/>
              <a:buChar char="•"/>
              <a:defRPr/>
            </a:pPr>
            <a:r>
              <a:rPr kumimoji="0" lang="en-US" sz="2800" i="0" strike="noStrike" kern="1200" cap="none" spc="-34" normalizeH="0" baseline="0" noProof="0" dirty="0">
                <a:ln>
                  <a:noFill/>
                </a:ln>
                <a:effectLst/>
                <a:uLnTx/>
                <a:uFillTx/>
                <a:ea typeface="+mn-ea"/>
                <a:cs typeface="Bookman Old Style"/>
              </a:rPr>
              <a:t>II</a:t>
            </a:r>
            <a:r>
              <a:rPr kumimoji="0" sz="2800" i="0" strike="noStrike" kern="1200" cap="none" spc="-34"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Timothy</a:t>
            </a:r>
            <a:r>
              <a:rPr kumimoji="0" sz="2800" i="0" strike="noStrike" kern="1200" cap="none" spc="-34"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1:7</a:t>
            </a:r>
            <a:r>
              <a:rPr kumimoji="0" lang="en-US" sz="2800" i="0" strike="noStrike" kern="1200" cap="none" spc="0" normalizeH="0" baseline="0" noProof="0" dirty="0">
                <a:ln>
                  <a:noFill/>
                </a:ln>
                <a:effectLst/>
                <a:uLnTx/>
                <a:uFillTx/>
                <a:ea typeface="+mn-ea"/>
                <a:cs typeface="Bookman Old Style"/>
              </a:rPr>
              <a:t> – “God gave us a spirit not of fear but of power …”</a:t>
            </a:r>
            <a:endParaRPr kumimoji="0" sz="2800" i="0" strike="noStrike" kern="1200" cap="none" spc="0" normalizeH="0" baseline="0" noProof="0" dirty="0">
              <a:ln>
                <a:noFill/>
              </a:ln>
              <a:effectLst/>
              <a:uLnTx/>
              <a:uFillTx/>
              <a:ea typeface="+mn-ea"/>
              <a:cs typeface="Corbel"/>
            </a:endParaRPr>
          </a:p>
        </p:txBody>
      </p:sp>
      <p:sp>
        <p:nvSpPr>
          <p:cNvPr id="6" name="object 2">
            <a:extLst>
              <a:ext uri="{FF2B5EF4-FFF2-40B4-BE49-F238E27FC236}">
                <a16:creationId xmlns:a16="http://schemas.microsoft.com/office/drawing/2014/main" id="{1C01E3F1-F3BB-2CFE-AC4C-FACB55E8878D}"/>
              </a:ext>
            </a:extLst>
          </p:cNvPr>
          <p:cNvSpPr txBox="1">
            <a:spLocks/>
          </p:cNvSpPr>
          <p:nvPr/>
        </p:nvSpPr>
        <p:spPr>
          <a:xfrm>
            <a:off x="457200" y="457200"/>
            <a:ext cx="829705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0"/>
              </a:spcBef>
            </a:pPr>
            <a:r>
              <a:rPr lang="en-US" sz="4000" b="1" cap="none" spc="-19" dirty="0"/>
              <a:t>Will we</a:t>
            </a:r>
            <a:r>
              <a:rPr lang="en-US" sz="4000" b="1" cap="none" spc="-45" dirty="0"/>
              <a:t> </a:t>
            </a:r>
            <a:r>
              <a:rPr lang="en-US" sz="4000" b="1" cap="none" dirty="0"/>
              <a:t>deny</a:t>
            </a:r>
            <a:r>
              <a:rPr lang="en-US" sz="4000" b="1" cap="none" spc="-45" dirty="0"/>
              <a:t> Jesus?</a:t>
            </a:r>
            <a:endParaRPr lang="en-US" sz="4000" b="1" cap="none" spc="-8"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686800" cy="3995805"/>
          </a:xfrm>
          <a:prstGeom prst="rect">
            <a:avLst/>
          </a:prstGeom>
        </p:spPr>
        <p:txBody>
          <a:bodyPr vert="horz" wrap="square" lIns="0" tIns="55721" rIns="0" bIns="0" rtlCol="0">
            <a:spAutoFit/>
          </a:bodyPr>
          <a:lstStyle/>
          <a:p>
            <a:pPr marR="0" lvl="0" algn="l" defTabSz="457200" rtl="0" eaLnBrk="1" fontAlgn="auto" latinLnBrk="0" hangingPunct="1">
              <a:spcAft>
                <a:spcPts val="0"/>
              </a:spcAft>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How</a:t>
            </a:r>
            <a:r>
              <a:rPr kumimoji="0" sz="3200" b="1" i="0" strike="noStrike" kern="1200" cap="none" spc="-23"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much</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time</a:t>
            </a:r>
            <a:r>
              <a:rPr kumimoji="0" sz="3200" b="1" i="0" strike="noStrike" kern="1200" cap="none" spc="-23"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do</a:t>
            </a:r>
            <a:r>
              <a:rPr kumimoji="0" sz="3200" b="1" i="0" strike="noStrike" kern="1200" cap="none" spc="-26" normalizeH="0" baseline="0" noProof="0" dirty="0">
                <a:ln>
                  <a:noFill/>
                </a:ln>
                <a:effectLst/>
                <a:uLnTx/>
                <a:uFill>
                  <a:solidFill>
                    <a:srgbClr val="000000"/>
                  </a:solidFill>
                </a:uFill>
                <a:ea typeface="+mn-ea"/>
                <a:cs typeface="Corbel"/>
              </a:rPr>
              <a:t> </a:t>
            </a:r>
            <a:r>
              <a:rPr kumimoji="0" lang="en-US" sz="3200" b="1" i="0" strike="noStrike" kern="1200" cap="none" spc="0" normalizeH="0" baseline="0" noProof="0" dirty="0">
                <a:ln>
                  <a:noFill/>
                </a:ln>
                <a:effectLst/>
                <a:uLnTx/>
                <a:uFill>
                  <a:solidFill>
                    <a:srgbClr val="000000"/>
                  </a:solidFill>
                </a:uFill>
                <a:ea typeface="+mn-ea"/>
                <a:cs typeface="Corbel"/>
              </a:rPr>
              <a:t>we</a:t>
            </a:r>
            <a:r>
              <a:rPr kumimoji="0" sz="3200" b="1" i="0" strike="noStrike" kern="1200" cap="none" spc="-23"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spend</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with</a:t>
            </a:r>
            <a:r>
              <a:rPr kumimoji="0" sz="3200" b="1" i="0" strike="noStrike" kern="1200" cap="none" spc="-19"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His</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word?</a:t>
            </a:r>
            <a:endParaRPr kumimoji="0" sz="2800" b="1" i="0" strike="noStrike" kern="1200" cap="none" spc="0" normalizeH="0" baseline="0" noProof="0" dirty="0">
              <a:ln>
                <a:noFill/>
              </a:ln>
              <a:effectLst/>
              <a:uLnTx/>
              <a:uFillTx/>
              <a:ea typeface="+mn-ea"/>
              <a:cs typeface="Corbel"/>
            </a:endParaRPr>
          </a:p>
          <a:p>
            <a:pPr marL="465138" marR="3810" lvl="0" indent="-239713" algn="l" defTabSz="457200" rtl="0" eaLnBrk="1" fontAlgn="auto" latinLnBrk="0" hangingPunct="1">
              <a:spcAft>
                <a:spcPts val="0"/>
              </a:spcAft>
              <a:buClr>
                <a:schemeClr val="tx1"/>
              </a:buClr>
              <a:buSzPct val="100000"/>
              <a:buFontTx/>
              <a:buChar char="•"/>
              <a:defRPr/>
            </a:pPr>
            <a:r>
              <a:rPr kumimoji="0" sz="2800" i="0" strike="noStrike" kern="1200" cap="none" spc="0" normalizeH="0" baseline="0" noProof="0" dirty="0">
                <a:ln>
                  <a:noFill/>
                </a:ln>
                <a:effectLst/>
                <a:uLnTx/>
                <a:uFillTx/>
                <a:ea typeface="+mn-ea"/>
                <a:cs typeface="Corbel"/>
              </a:rPr>
              <a:t>The</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more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time</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spend</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Bible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study</a:t>
            </a:r>
            <a:r>
              <a:rPr kumimoji="0" sz="2800" i="0" strike="noStrike" kern="1200" cap="none" spc="-15"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and </a:t>
            </a:r>
            <a:r>
              <a:rPr kumimoji="0" sz="2800" i="0" strike="noStrike" kern="1200" cap="none" spc="-8" normalizeH="0" baseline="0" noProof="0" dirty="0">
                <a:ln>
                  <a:noFill/>
                </a:ln>
                <a:effectLst/>
                <a:uLnTx/>
                <a:uFillTx/>
                <a:ea typeface="+mn-ea"/>
                <a:cs typeface="Corbel"/>
              </a:rPr>
              <a:t>prayer,</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stronger</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our</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faith</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will</a:t>
            </a:r>
            <a:r>
              <a:rPr kumimoji="0" sz="2800" i="0" strike="noStrike" kern="1200" cap="none" spc="-30"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be.</a:t>
            </a:r>
            <a:endParaRPr kumimoji="0" sz="2800" i="0" strike="noStrike" kern="1200" cap="none" spc="0" normalizeH="0" baseline="0" noProof="0" dirty="0">
              <a:ln>
                <a:noFill/>
              </a:ln>
              <a:effectLst/>
              <a:uLnTx/>
              <a:uFillTx/>
              <a:ea typeface="+mn-ea"/>
              <a:cs typeface="Corbel"/>
            </a:endParaRPr>
          </a:p>
          <a:p>
            <a:pPr marL="465138" marR="0" lvl="0" indent="-239713" algn="l" defTabSz="457200" rtl="0" eaLnBrk="1" fontAlgn="auto" latinLnBrk="0" hangingPunct="1">
              <a:spcAft>
                <a:spcPts val="0"/>
              </a:spcAft>
              <a:buClr>
                <a:schemeClr val="tx1"/>
              </a:buClr>
              <a:buSzPct val="100000"/>
              <a:buFont typeface="Corbel"/>
              <a:buChar char="•"/>
              <a:defRPr/>
            </a:pPr>
            <a:r>
              <a:rPr kumimoji="0" sz="2800" i="0" strike="noStrike" kern="1200" cap="none" spc="0" normalizeH="0" baseline="0" noProof="0" dirty="0">
                <a:ln>
                  <a:noFill/>
                </a:ln>
                <a:effectLst/>
                <a:uLnTx/>
                <a:uFillTx/>
                <a:ea typeface="+mn-ea"/>
                <a:cs typeface="Bookman Old Style"/>
              </a:rPr>
              <a:t>Hebrews</a:t>
            </a:r>
            <a:r>
              <a:rPr kumimoji="0" sz="2800" i="0" strike="noStrike" kern="1200" cap="none" spc="-38"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2:1-</a:t>
            </a:r>
            <a:r>
              <a:rPr kumimoji="0" lang="en-US" sz="2800" i="0" strike="noStrike" kern="1200" cap="none" spc="-8" normalizeH="0" baseline="0" noProof="0" dirty="0">
                <a:ln>
                  <a:noFill/>
                </a:ln>
                <a:effectLst/>
                <a:uLnTx/>
                <a:uFillTx/>
                <a:ea typeface="+mn-ea"/>
                <a:cs typeface="Bookman Old Style"/>
              </a:rPr>
              <a:t>4</a:t>
            </a:r>
            <a:r>
              <a:rPr kumimoji="0" lang="en-US" sz="2800" i="0" strike="noStrike" kern="1200" cap="none" spc="0" normalizeH="0" baseline="0" noProof="0" dirty="0">
                <a:ln>
                  <a:noFill/>
                </a:ln>
                <a:effectLst/>
                <a:uLnTx/>
                <a:uFillTx/>
                <a:ea typeface="+mn-ea"/>
                <a:cs typeface="Bookman Old Style"/>
              </a:rPr>
              <a:t> – “… we must pay much closer attention …”</a:t>
            </a:r>
            <a:endParaRPr kumimoji="0" sz="2800" i="0" strike="noStrike" kern="1200" cap="none" spc="0" normalizeH="0" baseline="0" noProof="0" dirty="0">
              <a:ln>
                <a:noFill/>
              </a:ln>
              <a:effectLst/>
              <a:uLnTx/>
              <a:uFillTx/>
              <a:ea typeface="+mn-ea"/>
              <a:cs typeface="Corbel"/>
            </a:endParaRPr>
          </a:p>
          <a:p>
            <a:pPr marL="465138" marR="548164" lvl="0" indent="-239713" algn="l" defTabSz="457200" rtl="0" eaLnBrk="1" fontAlgn="auto" latinLnBrk="0" hangingPunct="1">
              <a:spcAft>
                <a:spcPts val="0"/>
              </a:spcAft>
              <a:buClr>
                <a:schemeClr val="tx1"/>
              </a:buClr>
              <a:buSzPct val="100000"/>
              <a:buFont typeface="Corbel"/>
              <a:buChar char="•"/>
              <a:defRPr/>
            </a:pPr>
            <a:r>
              <a:rPr kumimoji="0" sz="2800" i="0" strike="noStrike" kern="1200" cap="none" spc="0" normalizeH="0" baseline="0" noProof="0" dirty="0">
                <a:ln>
                  <a:noFill/>
                </a:ln>
                <a:effectLst/>
                <a:uLnTx/>
                <a:uFillTx/>
                <a:ea typeface="+mn-ea"/>
                <a:cs typeface="Bookman Old Style"/>
              </a:rPr>
              <a:t>Acts</a:t>
            </a:r>
            <a:r>
              <a:rPr kumimoji="0" sz="2800" i="0" strike="noStrike" kern="1200" cap="none" spc="-26"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20:31-</a:t>
            </a:r>
            <a:r>
              <a:rPr kumimoji="0" sz="2800" i="0" strike="noStrike" kern="1200" cap="none" spc="0" normalizeH="0" baseline="0" noProof="0" dirty="0">
                <a:ln>
                  <a:noFill/>
                </a:ln>
                <a:effectLst/>
                <a:uLnTx/>
                <a:uFillTx/>
                <a:ea typeface="+mn-ea"/>
                <a:cs typeface="Bookman Old Style"/>
              </a:rPr>
              <a:t>32</a:t>
            </a:r>
            <a:r>
              <a:rPr kumimoji="0" lang="en-US" sz="2800" i="0" strike="noStrike" kern="1200" cap="none" spc="0" normalizeH="0" baseline="0" noProof="0" dirty="0">
                <a:ln>
                  <a:noFill/>
                </a:ln>
                <a:effectLst/>
                <a:uLnTx/>
                <a:uFillTx/>
                <a:ea typeface="+mn-ea"/>
                <a:cs typeface="Bookman Old Style"/>
              </a:rPr>
              <a:t> – “… the word of his grace, which is able to build you up …”</a:t>
            </a:r>
          </a:p>
          <a:p>
            <a:pPr marL="465138" marR="548164" lvl="0" indent="-239713" algn="l" defTabSz="457200" rtl="0" eaLnBrk="1" fontAlgn="auto" latinLnBrk="0" hangingPunct="1">
              <a:spcAft>
                <a:spcPts val="0"/>
              </a:spcAft>
              <a:buClr>
                <a:schemeClr val="tx1"/>
              </a:buClr>
              <a:buSzPct val="100000"/>
              <a:buFont typeface="Corbel"/>
              <a:buChar char="•"/>
              <a:defRPr/>
            </a:pPr>
            <a:r>
              <a:rPr kumimoji="0" lang="en-US" sz="2800" i="0" strike="noStrike" kern="1200" cap="none" spc="0" normalizeH="0" baseline="0" noProof="0" dirty="0">
                <a:ln>
                  <a:noFill/>
                </a:ln>
                <a:effectLst/>
                <a:uLnTx/>
                <a:uFillTx/>
                <a:ea typeface="+mn-ea"/>
                <a:cs typeface="Corbel"/>
              </a:rPr>
              <a:t>Acts 17:10-12 – “examining the Scriptures daily to see if these things were so”</a:t>
            </a:r>
            <a:endParaRPr kumimoji="0" sz="2800" i="0" strike="noStrike" kern="1200" cap="none" spc="0" normalizeH="0" baseline="0" noProof="0" dirty="0">
              <a:ln>
                <a:noFill/>
              </a:ln>
              <a:effectLst/>
              <a:uLnTx/>
              <a:uFillTx/>
              <a:ea typeface="+mn-ea"/>
              <a:cs typeface="Corbel"/>
            </a:endParaRPr>
          </a:p>
        </p:txBody>
      </p:sp>
      <p:sp>
        <p:nvSpPr>
          <p:cNvPr id="6" name="object 2">
            <a:extLst>
              <a:ext uri="{FF2B5EF4-FFF2-40B4-BE49-F238E27FC236}">
                <a16:creationId xmlns:a16="http://schemas.microsoft.com/office/drawing/2014/main" id="{7A55A756-11F8-9EEC-E8D1-600E94735BC4}"/>
              </a:ext>
            </a:extLst>
          </p:cNvPr>
          <p:cNvSpPr txBox="1">
            <a:spLocks/>
          </p:cNvSpPr>
          <p:nvPr/>
        </p:nvSpPr>
        <p:spPr>
          <a:xfrm>
            <a:off x="457200" y="457200"/>
            <a:ext cx="829705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0"/>
              </a:spcBef>
            </a:pPr>
            <a:r>
              <a:rPr lang="en-US" sz="4000" b="1" cap="none" spc="-19" dirty="0"/>
              <a:t>Will we</a:t>
            </a:r>
            <a:r>
              <a:rPr lang="en-US" sz="4000" b="1" cap="none" spc="-45" dirty="0"/>
              <a:t> </a:t>
            </a:r>
            <a:r>
              <a:rPr lang="en-US" sz="4000" b="1" cap="none" dirty="0"/>
              <a:t>deny</a:t>
            </a:r>
            <a:r>
              <a:rPr lang="en-US" sz="4000" b="1" cap="none" spc="-45" dirty="0"/>
              <a:t> Jesus?</a:t>
            </a:r>
            <a:endParaRPr lang="en-US" sz="4000" b="1" cap="none" spc="-8"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199" y="1371600"/>
            <a:ext cx="8551889" cy="3698898"/>
          </a:xfrm>
          <a:prstGeom prst="rect">
            <a:avLst/>
          </a:prstGeom>
        </p:spPr>
        <p:txBody>
          <a:bodyPr vert="horz" wrap="square" lIns="0" tIns="54293" rIns="0" bIns="0" rtlCol="0">
            <a:spAutoFit/>
          </a:bodyPr>
          <a:lstStyle/>
          <a:p>
            <a:pPr marL="225425" marR="3810" indent="-225425" defTabSz="457200">
              <a:lnSpc>
                <a:spcPct val="89800"/>
              </a:lnSpc>
              <a:spcBef>
                <a:spcPts val="428"/>
              </a:spcBef>
              <a:buClr>
                <a:schemeClr val="tx1"/>
              </a:buClr>
              <a:buFont typeface="Arial" panose="020B0604020202020204" pitchFamily="34" charset="0"/>
              <a:buChar char="•"/>
              <a:tabLst>
                <a:tab pos="4932521" algn="l"/>
              </a:tabLst>
              <a:defRPr/>
            </a:pPr>
            <a:r>
              <a:rPr lang="en-US" sz="2800" dirty="0">
                <a:cs typeface="Corbel"/>
              </a:rPr>
              <a:t>Thankfully,</a:t>
            </a:r>
            <a:r>
              <a:rPr lang="en-US" sz="2800" spc="-127" dirty="0">
                <a:cs typeface="Corbel"/>
              </a:rPr>
              <a:t> </a:t>
            </a:r>
            <a:r>
              <a:rPr lang="en-US" sz="2800" dirty="0">
                <a:cs typeface="Corbel"/>
              </a:rPr>
              <a:t>Peter</a:t>
            </a:r>
            <a:r>
              <a:rPr lang="en-US" sz="2800" spc="-127" dirty="0">
                <a:cs typeface="Corbel"/>
              </a:rPr>
              <a:t> </a:t>
            </a:r>
            <a:r>
              <a:rPr lang="en-US" sz="2800" spc="-8" dirty="0">
                <a:cs typeface="Corbel"/>
              </a:rPr>
              <a:t>repented of his overconfidence and pride</a:t>
            </a:r>
            <a:br>
              <a:rPr lang="en-US" sz="2800" spc="-8" dirty="0">
                <a:cs typeface="Corbel"/>
              </a:rPr>
            </a:br>
            <a:endParaRPr lang="en-US" sz="2800" dirty="0">
              <a:cs typeface="Corbel"/>
            </a:endParaRPr>
          </a:p>
          <a:p>
            <a:pPr marL="225425" marR="3810" lvl="0" indent="-225425" algn="l" defTabSz="457200" rtl="0" eaLnBrk="1" fontAlgn="auto" latinLnBrk="0" hangingPunct="1">
              <a:lnSpc>
                <a:spcPct val="89800"/>
              </a:lnSpc>
              <a:spcBef>
                <a:spcPts val="428"/>
              </a:spcBef>
              <a:spcAft>
                <a:spcPts val="0"/>
              </a:spcAft>
              <a:buClr>
                <a:schemeClr val="tx1"/>
              </a:buClr>
              <a:buSzTx/>
              <a:buFont typeface="Arial" panose="020B0604020202020204" pitchFamily="34" charset="0"/>
              <a:buChar char="•"/>
              <a:tabLst>
                <a:tab pos="4932521" algn="l"/>
              </a:tabLst>
              <a:defRPr/>
            </a:pPr>
            <a:r>
              <a:rPr kumimoji="0" sz="2800" i="0" u="none" strike="noStrike" kern="1200" cap="none" spc="0" normalizeH="0" baseline="0" noProof="0" dirty="0">
                <a:ln>
                  <a:noFill/>
                </a:ln>
                <a:effectLst/>
                <a:uLnTx/>
                <a:uFillTx/>
                <a:ea typeface="+mn-ea"/>
                <a:cs typeface="Bookman Old Style"/>
              </a:rPr>
              <a:t>Matthew</a:t>
            </a:r>
            <a:r>
              <a:rPr kumimoji="0" sz="2800" i="0" u="none" strike="noStrike" kern="1200" cap="none" spc="-38" normalizeH="0" baseline="0" noProof="0" dirty="0">
                <a:ln>
                  <a:noFill/>
                </a:ln>
                <a:effectLst/>
                <a:uLnTx/>
                <a:uFillTx/>
                <a:ea typeface="+mn-ea"/>
                <a:cs typeface="Bookman Old Style"/>
              </a:rPr>
              <a:t> </a:t>
            </a:r>
            <a:r>
              <a:rPr kumimoji="0" sz="2800" i="0" u="none" strike="noStrike" kern="1200" cap="none" spc="-8" normalizeH="0" baseline="0" noProof="0" dirty="0">
                <a:ln>
                  <a:noFill/>
                </a:ln>
                <a:effectLst/>
                <a:uLnTx/>
                <a:uFillTx/>
                <a:ea typeface="+mn-ea"/>
                <a:cs typeface="Bookman Old Style"/>
              </a:rPr>
              <a:t>10:32-</a:t>
            </a:r>
            <a:r>
              <a:rPr kumimoji="0" sz="2800" i="0" u="none" strike="noStrike" kern="1200" cap="none" spc="0" normalizeH="0" baseline="0" noProof="0" dirty="0">
                <a:ln>
                  <a:noFill/>
                </a:ln>
                <a:effectLst/>
                <a:uLnTx/>
                <a:uFillTx/>
                <a:ea typeface="+mn-ea"/>
                <a:cs typeface="Bookman Old Style"/>
              </a:rPr>
              <a:t>33</a:t>
            </a:r>
            <a:r>
              <a:rPr kumimoji="0" lang="en-US" sz="2800" i="0" u="none" strike="noStrike" kern="1200" cap="none" spc="0" normalizeH="0" baseline="0" noProof="0" dirty="0">
                <a:ln>
                  <a:noFill/>
                </a:ln>
                <a:effectLst/>
                <a:uLnTx/>
                <a:uFillTx/>
                <a:ea typeface="+mn-ea"/>
                <a:cs typeface="Bookman Old Style"/>
              </a:rPr>
              <a:t> – “I also will acknowledge before my Father …”</a:t>
            </a:r>
          </a:p>
          <a:p>
            <a:pPr marL="682625" marR="3810" lvl="1" indent="-225425" defTabSz="457200">
              <a:lnSpc>
                <a:spcPct val="89800"/>
              </a:lnSpc>
              <a:spcBef>
                <a:spcPts val="428"/>
              </a:spcBef>
              <a:buClr>
                <a:schemeClr val="tx1"/>
              </a:buClr>
              <a:buFont typeface="Arial" panose="020B0604020202020204" pitchFamily="34" charset="0"/>
              <a:buChar char="•"/>
              <a:tabLst>
                <a:tab pos="4932521" algn="l"/>
              </a:tabLst>
              <a:defRPr/>
            </a:pPr>
            <a:r>
              <a:rPr kumimoji="0" sz="2800" i="0" u="none" strike="noStrike" kern="1200" cap="none" spc="0" normalizeH="0" baseline="0" noProof="0" dirty="0">
                <a:ln>
                  <a:noFill/>
                </a:ln>
                <a:effectLst/>
                <a:uLnTx/>
                <a:uFillTx/>
                <a:ea typeface="+mn-ea"/>
                <a:cs typeface="Corbel"/>
              </a:rPr>
              <a:t>Jesus</a:t>
            </a:r>
            <a:r>
              <a:rPr kumimoji="0" sz="2800" i="0" u="none" strike="noStrike" kern="1200" cap="none" spc="-26"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warned</a:t>
            </a:r>
            <a:r>
              <a:rPr kumimoji="0" sz="2800" i="0" u="none" strike="noStrike" kern="1200" cap="none" spc="-23"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us</a:t>
            </a:r>
            <a:r>
              <a:rPr kumimoji="0" sz="2800" i="0" u="none" strike="noStrike" kern="1200" cap="none" spc="-11"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that</a:t>
            </a:r>
            <a:r>
              <a:rPr kumimoji="0" sz="2800" i="0" u="none" strike="noStrike" kern="1200" cap="none" spc="-4"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we</a:t>
            </a:r>
            <a:r>
              <a:rPr kumimoji="0" sz="2800" i="0" u="none" strike="noStrike" kern="1200" cap="none" spc="-26" normalizeH="0" baseline="0" noProof="0" dirty="0">
                <a:ln>
                  <a:noFill/>
                </a:ln>
                <a:effectLst/>
                <a:uLnTx/>
                <a:uFillTx/>
                <a:ea typeface="+mn-ea"/>
                <a:cs typeface="Corbel"/>
              </a:rPr>
              <a:t> </a:t>
            </a:r>
            <a:r>
              <a:rPr kumimoji="0" sz="2800" i="0" u="none" strike="noStrike" kern="1200" cap="none" spc="-19" normalizeH="0" baseline="0" noProof="0" dirty="0">
                <a:ln>
                  <a:noFill/>
                </a:ln>
                <a:effectLst/>
                <a:uLnTx/>
                <a:uFillTx/>
                <a:ea typeface="+mn-ea"/>
                <a:cs typeface="Corbel"/>
              </a:rPr>
              <a:t>can </a:t>
            </a:r>
            <a:r>
              <a:rPr kumimoji="0" sz="2800" i="0" u="none" strike="noStrike" kern="1200" cap="none" spc="0" normalizeH="0" baseline="0" noProof="0" dirty="0">
                <a:ln>
                  <a:noFill/>
                </a:ln>
                <a:effectLst/>
                <a:uLnTx/>
                <a:uFillTx/>
                <a:ea typeface="+mn-ea"/>
                <a:cs typeface="Corbel"/>
              </a:rPr>
              <a:t>either</a:t>
            </a:r>
            <a:r>
              <a:rPr kumimoji="0" sz="2800" i="0" u="none" strike="noStrike" kern="1200" cap="none" spc="-19"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confess</a:t>
            </a:r>
            <a:r>
              <a:rPr kumimoji="0" sz="2800" i="0" u="none" strike="noStrike" kern="1200" cap="none" spc="-8"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Him</a:t>
            </a:r>
            <a:r>
              <a:rPr kumimoji="0" sz="2800" i="0" u="none" strike="noStrike" kern="1200" cap="none" spc="-15"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or</a:t>
            </a:r>
            <a:r>
              <a:rPr kumimoji="0" sz="2800" i="0" u="none" strike="noStrike" kern="1200" cap="none" spc="-4"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deny</a:t>
            </a:r>
            <a:r>
              <a:rPr kumimoji="0" sz="2800" i="0" u="none" strike="noStrike" kern="1200" cap="none" spc="-19" normalizeH="0" baseline="0" noProof="0" dirty="0">
                <a:ln>
                  <a:noFill/>
                </a:ln>
                <a:effectLst/>
                <a:uLnTx/>
                <a:uFillTx/>
                <a:ea typeface="+mn-ea"/>
                <a:cs typeface="Corbel"/>
              </a:rPr>
              <a:t> </a:t>
            </a:r>
            <a:r>
              <a:rPr kumimoji="0" sz="2800" i="0" u="none" strike="noStrike" kern="1200" cap="none" spc="-15" normalizeH="0" baseline="0" noProof="0" dirty="0">
                <a:ln>
                  <a:noFill/>
                </a:ln>
                <a:effectLst/>
                <a:uLnTx/>
                <a:uFillTx/>
                <a:ea typeface="+mn-ea"/>
                <a:cs typeface="Corbel"/>
              </a:rPr>
              <a:t>Him.</a:t>
            </a:r>
            <a:endParaRPr kumimoji="0" lang="en-US" sz="2800" i="0" u="none" strike="noStrike" kern="1200" cap="none" spc="-15" normalizeH="0" baseline="0" noProof="0" dirty="0">
              <a:ln>
                <a:noFill/>
              </a:ln>
              <a:effectLst/>
              <a:uLnTx/>
              <a:uFillTx/>
              <a:ea typeface="+mn-ea"/>
              <a:cs typeface="Corbel"/>
            </a:endParaRPr>
          </a:p>
          <a:p>
            <a:pPr marL="682625" marR="3810" lvl="1" indent="-225425" defTabSz="457200">
              <a:lnSpc>
                <a:spcPct val="89800"/>
              </a:lnSpc>
              <a:spcBef>
                <a:spcPts val="428"/>
              </a:spcBef>
              <a:buClr>
                <a:schemeClr val="tx1"/>
              </a:buClr>
              <a:buFont typeface="Arial" panose="020B0604020202020204" pitchFamily="34" charset="0"/>
              <a:buChar char="•"/>
              <a:tabLst>
                <a:tab pos="4932521" algn="l"/>
              </a:tabLst>
              <a:defRPr/>
            </a:pPr>
            <a:r>
              <a:rPr kumimoji="0" lang="en-US" sz="2800" i="0" u="none" strike="noStrike" kern="1200" cap="none" spc="0" normalizeH="0" baseline="0" noProof="0" dirty="0">
                <a:ln>
                  <a:noFill/>
                </a:ln>
                <a:effectLst/>
                <a:uLnTx/>
                <a:uFillTx/>
                <a:ea typeface="+mn-ea"/>
                <a:cs typeface="Corbel"/>
              </a:rPr>
              <a:t>Whatever one</a:t>
            </a:r>
            <a:r>
              <a:rPr kumimoji="0" sz="2800" i="0" u="none" strike="noStrike" kern="1200" cap="none" spc="-8"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we</a:t>
            </a:r>
            <a:r>
              <a:rPr kumimoji="0" sz="2800" i="0" u="none" strike="noStrike" kern="1200" cap="none" spc="-23"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choose</a:t>
            </a:r>
            <a:r>
              <a:rPr kumimoji="0" sz="2800" i="0" u="none" strike="noStrike" kern="1200" cap="none" spc="-15" normalizeH="0" baseline="0" noProof="0" dirty="0">
                <a:ln>
                  <a:noFill/>
                </a:ln>
                <a:effectLst/>
                <a:uLnTx/>
                <a:uFillTx/>
                <a:ea typeface="+mn-ea"/>
                <a:cs typeface="Corbel"/>
              </a:rPr>
              <a:t> will </a:t>
            </a:r>
            <a:r>
              <a:rPr kumimoji="0" sz="2800" i="0" u="none" strike="noStrike" kern="1200" cap="none" spc="0" normalizeH="0" baseline="0" noProof="0" dirty="0">
                <a:ln>
                  <a:noFill/>
                </a:ln>
                <a:effectLst/>
                <a:uLnTx/>
                <a:uFillTx/>
                <a:ea typeface="+mn-ea"/>
                <a:cs typeface="Corbel"/>
              </a:rPr>
              <a:t>have</a:t>
            </a:r>
            <a:r>
              <a:rPr kumimoji="0" lang="en-US" sz="2800" i="0" u="none" strike="noStrike" kern="1200" cap="none" spc="0" normalizeH="0" baseline="0" noProof="0" dirty="0">
                <a:ln>
                  <a:noFill/>
                </a:ln>
                <a:effectLst/>
                <a:uLnTx/>
                <a:uFillTx/>
                <a:ea typeface="+mn-ea"/>
                <a:cs typeface="Corbel"/>
              </a:rPr>
              <a:t> </a:t>
            </a:r>
            <a:r>
              <a:rPr kumimoji="0" sz="2800" i="0" u="none" strike="noStrike" kern="1200" cap="none" spc="-8" normalizeH="0" baseline="0" noProof="0" dirty="0">
                <a:ln>
                  <a:noFill/>
                </a:ln>
                <a:effectLst/>
                <a:uLnTx/>
                <a:uFillTx/>
                <a:ea typeface="+mn-ea"/>
                <a:cs typeface="Corbel"/>
              </a:rPr>
              <a:t>consequences.</a:t>
            </a:r>
            <a:endParaRPr kumimoji="0" sz="2800" i="0" u="none" strike="noStrike" kern="1200" cap="none" spc="0" normalizeH="0" baseline="0" noProof="0" dirty="0">
              <a:ln>
                <a:noFill/>
              </a:ln>
              <a:effectLst/>
              <a:uLnTx/>
              <a:uFillTx/>
              <a:ea typeface="+mn-ea"/>
              <a:cs typeface="Corbel"/>
            </a:endParaRPr>
          </a:p>
        </p:txBody>
      </p:sp>
      <p:sp>
        <p:nvSpPr>
          <p:cNvPr id="12" name="Title 1">
            <a:extLst>
              <a:ext uri="{FF2B5EF4-FFF2-40B4-BE49-F238E27FC236}">
                <a16:creationId xmlns:a16="http://schemas.microsoft.com/office/drawing/2014/main" id="{87D7829A-88DB-CCF5-3F99-02C803E6BC09}"/>
              </a:ext>
            </a:extLst>
          </p:cNvPr>
          <p:cNvSpPr txBox="1">
            <a:spLocks/>
          </p:cNvSpPr>
          <p:nvPr/>
        </p:nvSpPr>
        <p:spPr>
          <a:xfrm>
            <a:off x="457200" y="457200"/>
            <a:ext cx="8382000" cy="707886"/>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w="3175" cmpd="sng">
                  <a:noFill/>
                </a:ln>
                <a:solidFill>
                  <a:prstClr val="black"/>
                </a:solidFill>
                <a:effectLst/>
                <a:uLnTx/>
                <a:uFillTx/>
                <a:latin typeface="Century Gothic" panose="020B0502020202020204"/>
                <a:ea typeface="+mj-ea"/>
                <a:cs typeface="+mj-cs"/>
              </a:rPr>
              <a:t>Conclusion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421529" cy="5057634"/>
          </a:xfrm>
          <a:prstGeom prst="rect">
            <a:avLst/>
          </a:prstGeom>
        </p:spPr>
        <p:txBody>
          <a:bodyPr vert="horz" wrap="square" lIns="0" tIns="10001" rIns="0" bIns="0" rtlCol="0">
            <a:spAutoFit/>
          </a:bodyPr>
          <a:lstStyle/>
          <a:p>
            <a:pPr marL="9525" marR="0" lvl="0" indent="0" algn="l" defTabSz="457200" rtl="0" eaLnBrk="1" fontAlgn="auto" latinLnBrk="0" hangingPunct="1">
              <a:buClr>
                <a:prstClr val="black"/>
              </a:buClr>
              <a:buSzPct val="100000"/>
              <a:buFontTx/>
              <a:buNone/>
              <a:tabLst>
                <a:tab pos="219551" algn="l"/>
              </a:tabLst>
              <a:defRPr/>
            </a:pPr>
            <a:r>
              <a:rPr kumimoji="0" sz="3200" b="1" i="0" u="none" strike="noStrike" kern="1200" cap="none" spc="-8" normalizeH="0" baseline="0" noProof="0" dirty="0">
                <a:ln>
                  <a:noFill/>
                </a:ln>
                <a:solidFill>
                  <a:prstClr val="black"/>
                </a:solidFill>
                <a:effectLst/>
                <a:uLnTx/>
                <a:uFillTx/>
                <a:latin typeface="Century Gothic" panose="020B0502020202020204"/>
                <a:ea typeface="+mn-ea"/>
                <a:cs typeface="Corbel"/>
              </a:rPr>
              <a:t>Peter’s</a:t>
            </a:r>
            <a:r>
              <a:rPr kumimoji="0" sz="3200" b="1" i="0" u="none" strike="noStrike" kern="1200" cap="none" spc="-45"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denial</a:t>
            </a:r>
            <a:r>
              <a:rPr kumimoji="0" sz="3200" b="1" i="0" u="none" strike="noStrike" kern="1200" cap="none" spc="-19"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of</a:t>
            </a:r>
            <a:r>
              <a:rPr kumimoji="0" sz="3200" b="1" i="0" u="none" strike="noStrike" kern="1200" cap="none" spc="-68"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Jesus</a:t>
            </a:r>
            <a:r>
              <a:rPr kumimoji="0" sz="3200" b="1" i="0" u="none" strike="noStrike" kern="1200" cap="none" spc="-38"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is</a:t>
            </a:r>
            <a:r>
              <a:rPr kumimoji="0" sz="3200" b="1" i="0" u="none" strike="noStrike" kern="1200" cap="none" spc="-11"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found</a:t>
            </a:r>
            <a:r>
              <a:rPr kumimoji="0" sz="3200" b="1" i="0" u="none" strike="noStrike" kern="1200" cap="none" spc="-30"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in</a:t>
            </a:r>
            <a:r>
              <a:rPr kumimoji="0" sz="3200" b="1" i="0" u="none" strike="noStrike" kern="1200" cap="none" spc="-23"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all</a:t>
            </a:r>
            <a:r>
              <a:rPr kumimoji="0" sz="3200" b="1" i="0" u="none" strike="noStrike" kern="1200" cap="none" spc="-11" normalizeH="0" baseline="0" noProof="0" dirty="0">
                <a:ln>
                  <a:noFill/>
                </a:ln>
                <a:solidFill>
                  <a:prstClr val="black"/>
                </a:solidFill>
                <a:effectLst/>
                <a:uLnTx/>
                <a:uFillTx/>
                <a:latin typeface="Century Gothic" panose="020B0502020202020204"/>
                <a:ea typeface="+mn-ea"/>
                <a:cs typeface="Corbel"/>
              </a:rPr>
              <a:t> </a:t>
            </a:r>
            <a:r>
              <a:rPr kumimoji="0" lang="en-US" sz="3200" b="1" i="0" u="none" strike="noStrike" kern="1200" cap="none" spc="-11" normalizeH="0" baseline="0" noProof="0" dirty="0">
                <a:ln>
                  <a:noFill/>
                </a:ln>
                <a:solidFill>
                  <a:prstClr val="black"/>
                </a:solidFill>
                <a:effectLst/>
                <a:uLnTx/>
                <a:uFillTx/>
                <a:latin typeface="Century Gothic" panose="020B0502020202020204"/>
                <a:ea typeface="+mn-ea"/>
                <a:cs typeface="Corbel"/>
              </a:rPr>
              <a:t>four</a:t>
            </a:r>
            <a:r>
              <a:rPr kumimoji="0" sz="3200" b="1" i="0" u="none" strike="noStrike" kern="1200" cap="none" spc="-15" normalizeH="0" baseline="0" noProof="0" dirty="0">
                <a:ln>
                  <a:noFill/>
                </a:ln>
                <a:solidFill>
                  <a:prstClr val="black"/>
                </a:solidFill>
                <a:effectLst/>
                <a:uLnTx/>
                <a:uFillTx/>
                <a:latin typeface="Century Gothic" panose="020B0502020202020204"/>
                <a:ea typeface="+mn-ea"/>
                <a:cs typeface="Corbel"/>
              </a:rPr>
              <a:t> </a:t>
            </a:r>
            <a:r>
              <a:rPr kumimoji="0" lang="en-US" sz="3200" b="1" i="0" u="none" strike="noStrike" kern="1200" cap="none" spc="-15" normalizeH="0" baseline="0" noProof="0" dirty="0">
                <a:ln>
                  <a:noFill/>
                </a:ln>
                <a:solidFill>
                  <a:prstClr val="black"/>
                </a:solidFill>
                <a:effectLst/>
                <a:uLnTx/>
                <a:uFillTx/>
                <a:latin typeface="Century Gothic" panose="020B0502020202020204"/>
                <a:ea typeface="+mn-ea"/>
                <a:cs typeface="Corbel"/>
              </a:rPr>
              <a:t>G</a:t>
            </a:r>
            <a:r>
              <a:rPr kumimoji="0" sz="3200" b="1" i="0" u="none" strike="noStrike" kern="1200" cap="none" spc="-8" normalizeH="0" baseline="0" noProof="0" dirty="0">
                <a:ln>
                  <a:noFill/>
                </a:ln>
                <a:solidFill>
                  <a:prstClr val="black"/>
                </a:solidFill>
                <a:effectLst/>
                <a:uLnTx/>
                <a:uFillTx/>
                <a:latin typeface="Century Gothic" panose="020B0502020202020204"/>
                <a:ea typeface="+mn-ea"/>
                <a:cs typeface="Corbel"/>
              </a:rPr>
              <a:t>ospels</a:t>
            </a:r>
            <a:endParaRPr kumimoji="0" sz="2800" b="1" i="0" u="none" strike="noStrike" kern="1200" cap="none" spc="0" normalizeH="0" baseline="0" noProof="0" dirty="0">
              <a:ln>
                <a:noFill/>
              </a:ln>
              <a:solidFill>
                <a:prstClr val="black"/>
              </a:solidFill>
              <a:effectLst/>
              <a:uLnTx/>
              <a:uFillTx/>
              <a:latin typeface="Century Gothic" panose="020B0502020202020204"/>
              <a:ea typeface="+mn-ea"/>
              <a:cs typeface="Corbel"/>
            </a:endParaRPr>
          </a:p>
          <a:p>
            <a:pPr marL="457200" lvl="0" indent="-222250" defTabSz="457200">
              <a:buClr>
                <a:prstClr val="black"/>
              </a:buClr>
              <a:buSzPct val="100000"/>
              <a:buFont typeface="Arial" panose="020B0604020202020204" pitchFamily="34" charset="0"/>
              <a:buChar char="•"/>
              <a:defRPr/>
            </a:pP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Matthew</a:t>
            </a:r>
            <a:r>
              <a:rPr kumimoji="0" sz="2800" b="0" i="0" u="none" strike="noStrike" kern="1200" cap="none" spc="-23"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8" normalizeH="0" baseline="0" noProof="0" dirty="0">
                <a:ln>
                  <a:noFill/>
                </a:ln>
                <a:solidFill>
                  <a:prstClr val="black"/>
                </a:solidFill>
                <a:effectLst/>
                <a:uLnTx/>
                <a:uFillTx/>
                <a:latin typeface="Century Gothic" panose="020B0502020202020204"/>
                <a:ea typeface="+mn-ea"/>
                <a:cs typeface="Bookman Old Style"/>
              </a:rPr>
              <a:t>26:69-</a:t>
            </a:r>
            <a:r>
              <a:rPr kumimoji="0" sz="2800" b="0" i="0" u="none" strike="noStrike" kern="1200" cap="none" spc="-19" normalizeH="0" baseline="0" noProof="0" dirty="0">
                <a:ln>
                  <a:noFill/>
                </a:ln>
                <a:solidFill>
                  <a:prstClr val="black"/>
                </a:solidFill>
                <a:effectLst/>
                <a:uLnTx/>
                <a:uFillTx/>
                <a:latin typeface="Century Gothic" panose="020B0502020202020204"/>
                <a:ea typeface="+mn-ea"/>
                <a:cs typeface="Bookman Old Style"/>
              </a:rPr>
              <a:t>75</a:t>
            </a:r>
            <a:r>
              <a:rPr lang="en-US" sz="2800" dirty="0">
                <a:solidFill>
                  <a:prstClr val="black"/>
                </a:solidFill>
                <a:cs typeface="Bookman Old Style"/>
              </a:rPr>
              <a:t> – “I do not know the man”</a:t>
            </a:r>
            <a:endPar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endParaRPr>
          </a:p>
          <a:p>
            <a:pPr marL="457200" lvl="0" indent="-222250" defTabSz="457200">
              <a:buClr>
                <a:prstClr val="black"/>
              </a:buClr>
              <a:buSzPct val="100000"/>
              <a:buFont typeface="Arial" panose="020B0604020202020204" pitchFamily="34" charset="0"/>
              <a:buChar char="•"/>
              <a:defRPr/>
            </a:pP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Mark</a:t>
            </a:r>
            <a:r>
              <a:rPr kumimoji="0" sz="2800" b="0" i="0" u="none" strike="noStrike" kern="1200" cap="none" spc="8"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8" normalizeH="0" baseline="0" noProof="0" dirty="0">
                <a:ln>
                  <a:noFill/>
                </a:ln>
                <a:solidFill>
                  <a:prstClr val="black"/>
                </a:solidFill>
                <a:effectLst/>
                <a:uLnTx/>
                <a:uFillTx/>
                <a:latin typeface="Century Gothic" panose="020B0502020202020204"/>
                <a:ea typeface="+mn-ea"/>
                <a:cs typeface="Bookman Old Style"/>
              </a:rPr>
              <a:t>14:66-</a:t>
            </a:r>
            <a:r>
              <a:rPr kumimoji="0" sz="2800" b="0" i="0" u="none" strike="noStrike" kern="1200" cap="none" spc="-19" normalizeH="0" baseline="0" noProof="0" dirty="0">
                <a:ln>
                  <a:noFill/>
                </a:ln>
                <a:solidFill>
                  <a:prstClr val="black"/>
                </a:solidFill>
                <a:effectLst/>
                <a:uLnTx/>
                <a:uFillTx/>
                <a:latin typeface="Century Gothic" panose="020B0502020202020204"/>
                <a:ea typeface="+mn-ea"/>
                <a:cs typeface="Bookman Old Style"/>
              </a:rPr>
              <a:t>72</a:t>
            </a:r>
            <a:r>
              <a:rPr lang="en-US" sz="2800" dirty="0">
                <a:solidFill>
                  <a:prstClr val="black"/>
                </a:solidFill>
                <a:cs typeface="Bookman Old Style"/>
              </a:rPr>
              <a:t> – “I do not know this man of whom you speak”</a:t>
            </a:r>
            <a:endPar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endParaRPr>
          </a:p>
          <a:p>
            <a:pPr marL="457200" lvl="0" indent="-222250" defTabSz="457200">
              <a:buClr>
                <a:prstClr val="black"/>
              </a:buClr>
              <a:buSzPct val="100000"/>
              <a:buFont typeface="Arial" panose="020B0604020202020204" pitchFamily="34" charset="0"/>
              <a:buChar char="•"/>
              <a:defRPr/>
            </a:pP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Luke</a:t>
            </a:r>
            <a:r>
              <a:rPr kumimoji="0" sz="2800" b="0" i="0" u="none" strike="noStrike" kern="1200" cap="none" spc="4"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8" normalizeH="0" baseline="0" noProof="0" dirty="0">
                <a:ln>
                  <a:noFill/>
                </a:ln>
                <a:solidFill>
                  <a:prstClr val="black"/>
                </a:solidFill>
                <a:effectLst/>
                <a:uLnTx/>
                <a:uFillTx/>
                <a:latin typeface="Century Gothic" panose="020B0502020202020204"/>
                <a:ea typeface="+mn-ea"/>
                <a:cs typeface="Bookman Old Style"/>
              </a:rPr>
              <a:t>22:55-</a:t>
            </a:r>
            <a:r>
              <a:rPr kumimoji="0" sz="2800" b="0" i="0" u="none" strike="noStrike" kern="1200" cap="none" spc="-19" normalizeH="0" baseline="0" noProof="0" dirty="0">
                <a:ln>
                  <a:noFill/>
                </a:ln>
                <a:solidFill>
                  <a:prstClr val="black"/>
                </a:solidFill>
                <a:effectLst/>
                <a:uLnTx/>
                <a:uFillTx/>
                <a:latin typeface="Century Gothic" panose="020B0502020202020204"/>
                <a:ea typeface="+mn-ea"/>
                <a:cs typeface="Bookman Old Style"/>
              </a:rPr>
              <a:t>62</a:t>
            </a:r>
            <a:r>
              <a:rPr lang="en-US" sz="2800" dirty="0">
                <a:solidFill>
                  <a:prstClr val="black"/>
                </a:solidFill>
                <a:cs typeface="Bookman Old Style"/>
              </a:rPr>
              <a:t> – “I do not know him”</a:t>
            </a:r>
            <a:endPar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endParaRPr>
          </a:p>
          <a:p>
            <a:pPr marL="457200" lvl="0" indent="-222250" defTabSz="457200">
              <a:buClr>
                <a:prstClr val="black"/>
              </a:buClr>
              <a:buSzPct val="100000"/>
              <a:buFont typeface="Arial" panose="020B0604020202020204" pitchFamily="34" charset="0"/>
              <a:buChar char="•"/>
              <a:defRPr/>
            </a:pP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John</a:t>
            </a:r>
            <a:r>
              <a:rPr kumimoji="0" sz="2800" b="0" i="0" u="none" strike="noStrike" kern="1200" cap="none" spc="-30"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23" normalizeH="0" baseline="0" noProof="0" dirty="0">
                <a:ln>
                  <a:noFill/>
                </a:ln>
                <a:solidFill>
                  <a:prstClr val="black"/>
                </a:solidFill>
                <a:effectLst/>
                <a:uLnTx/>
                <a:uFillTx/>
                <a:latin typeface="Century Gothic" panose="020B0502020202020204"/>
                <a:ea typeface="+mn-ea"/>
                <a:cs typeface="Bookman Old Style"/>
              </a:rPr>
              <a:t>18:15-</a:t>
            </a: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18,</a:t>
            </a:r>
            <a:r>
              <a:rPr kumimoji="0" sz="2800" b="0" i="0" u="none" strike="noStrike" kern="1200" cap="none" spc="-19"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23" normalizeH="0" baseline="0" noProof="0" dirty="0">
                <a:ln>
                  <a:noFill/>
                </a:ln>
                <a:solidFill>
                  <a:prstClr val="black"/>
                </a:solidFill>
                <a:effectLst/>
                <a:uLnTx/>
                <a:uFillTx/>
                <a:latin typeface="Century Gothic" panose="020B0502020202020204"/>
                <a:ea typeface="+mn-ea"/>
                <a:cs typeface="Bookman Old Style"/>
              </a:rPr>
              <a:t>25-</a:t>
            </a:r>
            <a:r>
              <a:rPr kumimoji="0" sz="2800" b="0" i="0" u="none" strike="noStrike" kern="1200" cap="none" spc="-19" normalizeH="0" baseline="0" noProof="0" dirty="0">
                <a:ln>
                  <a:noFill/>
                </a:ln>
                <a:solidFill>
                  <a:prstClr val="black"/>
                </a:solidFill>
                <a:effectLst/>
                <a:uLnTx/>
                <a:uFillTx/>
                <a:latin typeface="Century Gothic" panose="020B0502020202020204"/>
                <a:ea typeface="+mn-ea"/>
                <a:cs typeface="Bookman Old Style"/>
              </a:rPr>
              <a:t>27</a:t>
            </a:r>
            <a:r>
              <a:rPr lang="en-US" sz="2800" dirty="0">
                <a:solidFill>
                  <a:prstClr val="black"/>
                </a:solidFill>
                <a:cs typeface="Bookman Old Style"/>
              </a:rPr>
              <a:t> – “Peter again denied it”</a:t>
            </a:r>
            <a:endPar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endParaRPr>
          </a:p>
          <a:p>
            <a:pPr marL="9525" marR="0" lvl="0" algn="l" defTabSz="457200" rtl="0" eaLnBrk="1" fontAlgn="auto" latinLnBrk="0" hangingPunct="1">
              <a:buClr>
                <a:prstClr val="black"/>
              </a:buClr>
              <a:buSzPct val="100000"/>
              <a:tabLst>
                <a:tab pos="219551" algn="l"/>
              </a:tabLst>
              <a:defRPr/>
            </a:pP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It</a:t>
            </a:r>
            <a:r>
              <a:rPr kumimoji="0" sz="3200" b="1" i="0" u="none" strike="noStrike" kern="1200" cap="none" spc="-49"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began</a:t>
            </a:r>
            <a:r>
              <a:rPr kumimoji="0" sz="3200" b="1" i="0" u="none" strike="noStrike" kern="1200" cap="none" spc="-56"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earlier</a:t>
            </a:r>
            <a:r>
              <a:rPr kumimoji="0" sz="3200" b="1" i="0" u="none" strike="noStrike" kern="1200" cap="none" spc="-45"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0" normalizeH="0" baseline="0" noProof="0" dirty="0">
                <a:ln>
                  <a:noFill/>
                </a:ln>
                <a:solidFill>
                  <a:prstClr val="black"/>
                </a:solidFill>
                <a:effectLst/>
                <a:uLnTx/>
                <a:uFillTx/>
                <a:latin typeface="Century Gothic" panose="020B0502020202020204"/>
                <a:ea typeface="+mn-ea"/>
                <a:cs typeface="Corbel"/>
              </a:rPr>
              <a:t>that</a:t>
            </a:r>
            <a:r>
              <a:rPr kumimoji="0" sz="3200" b="1" i="0" u="none" strike="noStrike" kern="1200" cap="none" spc="-45" normalizeH="0" baseline="0" noProof="0" dirty="0">
                <a:ln>
                  <a:noFill/>
                </a:ln>
                <a:solidFill>
                  <a:prstClr val="black"/>
                </a:solidFill>
                <a:effectLst/>
                <a:uLnTx/>
                <a:uFillTx/>
                <a:latin typeface="Century Gothic" panose="020B0502020202020204"/>
                <a:ea typeface="+mn-ea"/>
                <a:cs typeface="Corbel"/>
              </a:rPr>
              <a:t> </a:t>
            </a:r>
            <a:r>
              <a:rPr kumimoji="0" sz="3200" b="1" i="0" u="none" strike="noStrike" kern="1200" cap="none" spc="-8" normalizeH="0" baseline="0" noProof="0" dirty="0">
                <a:ln>
                  <a:noFill/>
                </a:ln>
                <a:solidFill>
                  <a:prstClr val="black"/>
                </a:solidFill>
                <a:effectLst/>
                <a:uLnTx/>
                <a:uFillTx/>
                <a:latin typeface="Century Gothic" panose="020B0502020202020204"/>
                <a:ea typeface="+mn-ea"/>
                <a:cs typeface="Corbel"/>
              </a:rPr>
              <a:t>evening.</a:t>
            </a:r>
            <a:endParaRPr kumimoji="0" sz="2800" b="1" i="0" u="none" strike="noStrike" kern="1200" cap="none" spc="0" normalizeH="0" baseline="0" noProof="0" dirty="0">
              <a:ln>
                <a:noFill/>
              </a:ln>
              <a:solidFill>
                <a:prstClr val="black"/>
              </a:solidFill>
              <a:effectLst/>
              <a:uLnTx/>
              <a:uFillTx/>
              <a:latin typeface="Century Gothic" panose="020B0502020202020204"/>
              <a:ea typeface="+mn-ea"/>
              <a:cs typeface="Corbel"/>
            </a:endParaRPr>
          </a:p>
          <a:p>
            <a:pPr marL="457200" marR="428625" lvl="0" indent="-228600" algn="l" defTabSz="457200" rtl="0" eaLnBrk="1" fontAlgn="auto" latinLnBrk="0" hangingPunct="1">
              <a:buClr>
                <a:prstClr val="black"/>
              </a:buClr>
              <a:buSzPct val="100000"/>
              <a:buFont typeface="Arial" panose="020B0604020202020204" pitchFamily="34" charset="0"/>
              <a:buChar char="•"/>
              <a:tabLst/>
              <a:defRPr/>
            </a:pP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Mark</a:t>
            </a:r>
            <a:r>
              <a:rPr kumimoji="0" sz="2800" b="0" i="0" u="none" strike="noStrike" kern="1200" cap="none" spc="-41" normalizeH="0" baseline="0" noProof="0" dirty="0">
                <a:ln>
                  <a:noFill/>
                </a:ln>
                <a:solidFill>
                  <a:prstClr val="black"/>
                </a:solidFill>
                <a:effectLst/>
                <a:uLnTx/>
                <a:uFillTx/>
                <a:latin typeface="Century Gothic" panose="020B0502020202020204"/>
                <a:ea typeface="+mn-ea"/>
                <a:cs typeface="Bookman Old Style"/>
              </a:rPr>
              <a:t> </a:t>
            </a:r>
            <a:r>
              <a:rPr kumimoji="0" sz="2800" b="0" i="0" u="none" strike="noStrike" kern="1200" cap="none" spc="-8" normalizeH="0" baseline="0" noProof="0" dirty="0">
                <a:ln>
                  <a:noFill/>
                </a:ln>
                <a:solidFill>
                  <a:prstClr val="black"/>
                </a:solidFill>
                <a:effectLst/>
                <a:uLnTx/>
                <a:uFillTx/>
                <a:latin typeface="Century Gothic" panose="020B0502020202020204"/>
                <a:ea typeface="+mn-ea"/>
                <a:cs typeface="Bookman Old Style"/>
              </a:rPr>
              <a:t>14:26-</a:t>
            </a:r>
            <a:r>
              <a:rPr kumimoji="0"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31</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Bookman Old Style"/>
              </a:rPr>
              <a:t> – “You will all fall away”</a:t>
            </a:r>
          </a:p>
          <a:p>
            <a:pPr marR="428625" lvl="0" algn="l" defTabSz="457200" rtl="0" eaLnBrk="1" fontAlgn="auto" latinLnBrk="0" hangingPunct="1">
              <a:buClr>
                <a:prstClr val="black"/>
              </a:buClr>
              <a:buSzPct val="100000"/>
              <a:tabLst/>
              <a:defRPr/>
            </a:pPr>
            <a:r>
              <a:rPr kumimoji="0" lang="en-US" sz="3200" b="1" i="0" u="none" strike="noStrike" kern="1200" cap="none" spc="0" normalizeH="0" baseline="0" noProof="0" dirty="0">
                <a:ln>
                  <a:noFill/>
                </a:ln>
                <a:solidFill>
                  <a:prstClr val="black"/>
                </a:solidFill>
                <a:effectLst/>
                <a:uLnTx/>
                <a:uFillTx/>
                <a:latin typeface="Century Gothic" panose="020B0502020202020204"/>
                <a:ea typeface="+mn-ea"/>
                <a:cs typeface="Corbel"/>
              </a:rPr>
              <a:t>This series of events shook Peter’s faith. Satan had a part but so did Peter.</a:t>
            </a:r>
            <a:endParaRPr kumimoji="0" sz="2800" b="1" i="0" u="none" strike="noStrike" kern="1200" cap="none" spc="0" normalizeH="0" baseline="0" noProof="0" dirty="0">
              <a:ln>
                <a:noFill/>
              </a:ln>
              <a:solidFill>
                <a:prstClr val="black"/>
              </a:solidFill>
              <a:effectLst/>
              <a:uLnTx/>
              <a:uFillTx/>
              <a:latin typeface="Century Gothic" panose="020B0502020202020204"/>
              <a:ea typeface="+mn-ea"/>
              <a:cs typeface="Corbel"/>
            </a:endParaRPr>
          </a:p>
        </p:txBody>
      </p:sp>
      <p:sp>
        <p:nvSpPr>
          <p:cNvPr id="4" name="Title 1">
            <a:extLst>
              <a:ext uri="{FF2B5EF4-FFF2-40B4-BE49-F238E27FC236}">
                <a16:creationId xmlns:a16="http://schemas.microsoft.com/office/drawing/2014/main" id="{D626DE46-A1FC-5AD4-0E1E-A8F91BBCEEDE}"/>
              </a:ext>
            </a:extLst>
          </p:cNvPr>
          <p:cNvSpPr txBox="1">
            <a:spLocks/>
          </p:cNvSpPr>
          <p:nvPr/>
        </p:nvSpPr>
        <p:spPr>
          <a:xfrm>
            <a:off x="457200" y="457200"/>
            <a:ext cx="8382000" cy="707886"/>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w="3175" cmpd="sng">
                  <a:noFill/>
                </a:ln>
                <a:solidFill>
                  <a:prstClr val="black"/>
                </a:solidFill>
                <a:effectLst/>
                <a:uLnTx/>
                <a:uFillTx/>
                <a:latin typeface="Century Gothic" panose="020B0502020202020204"/>
                <a:ea typeface="+mj-ea"/>
                <a:cs typeface="+mj-cs"/>
              </a:rPr>
              <a:t>Causes Of Peter’s Denial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1371600"/>
            <a:ext cx="8260080" cy="4615205"/>
          </a:xfrm>
          <a:prstGeom prst="rect">
            <a:avLst/>
          </a:prstGeom>
        </p:spPr>
        <p:txBody>
          <a:bodyPr vert="horz" wrap="square" lIns="0" tIns="59531" rIns="0" bIns="0" rtlCol="0">
            <a:spAutoFit/>
          </a:bodyPr>
          <a:lstStyle/>
          <a:p>
            <a:pPr marL="9525" marR="118110" lvl="0" algn="l" defTabSz="457200" rtl="0" eaLnBrk="1" fontAlgn="auto" latinLnBrk="0" hangingPunct="1">
              <a:buClrTx/>
              <a:buSzPct val="78947"/>
              <a:defRPr/>
            </a:pPr>
            <a:r>
              <a:rPr kumimoji="0" lang="en-US" sz="3200" b="1" i="0" u="none" strike="noStrike" kern="1200" cap="none" spc="0" normalizeH="0" baseline="0" noProof="0" dirty="0">
                <a:ln>
                  <a:noFill/>
                </a:ln>
                <a:effectLst/>
                <a:uLnTx/>
                <a:uFillTx/>
                <a:ea typeface="+mn-ea"/>
                <a:cs typeface="Corbel"/>
              </a:rPr>
              <a:t>Following Jesus’s resurrection, Peter reasserts his faith in Jesus</a:t>
            </a:r>
            <a:endParaRPr kumimoji="0" lang="en-US" sz="2800" b="1" i="0" u="none" strike="noStrike" kern="1200" cap="none" spc="0" normalizeH="0" baseline="0" noProof="0" dirty="0">
              <a:ln>
                <a:noFill/>
              </a:ln>
              <a:effectLst/>
              <a:uLnTx/>
              <a:uFillTx/>
              <a:ea typeface="+mn-ea"/>
              <a:cs typeface="Corbel"/>
            </a:endParaRPr>
          </a:p>
          <a:p>
            <a:pPr marL="465138" marR="118110" lvl="1" indent="-196850" defTabSz="457200">
              <a:buSzPct val="78947"/>
              <a:buFontTx/>
              <a:buChar char="•"/>
              <a:defRPr/>
            </a:pPr>
            <a:r>
              <a:rPr kumimoji="0" sz="2800" i="0" u="none" strike="noStrike" kern="1200" cap="none" spc="0" normalizeH="0" baseline="0" noProof="0" dirty="0">
                <a:ln>
                  <a:noFill/>
                </a:ln>
                <a:effectLst/>
                <a:uLnTx/>
                <a:uFillTx/>
                <a:ea typeface="+mn-ea"/>
                <a:cs typeface="Bookman Old Style"/>
              </a:rPr>
              <a:t>John</a:t>
            </a:r>
            <a:r>
              <a:rPr kumimoji="0" sz="2800" i="0" u="none" strike="noStrike" kern="1200" cap="none" spc="-60" normalizeH="0" baseline="0" noProof="0" dirty="0">
                <a:ln>
                  <a:noFill/>
                </a:ln>
                <a:effectLst/>
                <a:uLnTx/>
                <a:uFillTx/>
                <a:ea typeface="+mn-ea"/>
                <a:cs typeface="Bookman Old Style"/>
              </a:rPr>
              <a:t> </a:t>
            </a:r>
            <a:r>
              <a:rPr kumimoji="0" sz="2800" i="0" u="none" strike="noStrike" kern="1200" cap="none" spc="-23" normalizeH="0" baseline="0" noProof="0" dirty="0">
                <a:ln>
                  <a:noFill/>
                </a:ln>
                <a:effectLst/>
                <a:uLnTx/>
                <a:uFillTx/>
                <a:ea typeface="+mn-ea"/>
                <a:cs typeface="Bookman Old Style"/>
              </a:rPr>
              <a:t>21:15-</a:t>
            </a:r>
            <a:r>
              <a:rPr kumimoji="0" sz="2800" i="0" u="none" strike="noStrike" kern="1200" cap="none" spc="0" normalizeH="0" baseline="0" noProof="0" dirty="0">
                <a:ln>
                  <a:noFill/>
                </a:ln>
                <a:effectLst/>
                <a:uLnTx/>
                <a:uFillTx/>
                <a:ea typeface="+mn-ea"/>
                <a:cs typeface="Bookman Old Style"/>
              </a:rPr>
              <a:t>19</a:t>
            </a:r>
            <a:r>
              <a:rPr kumimoji="0" lang="en-US" sz="2800" i="0" u="none" strike="noStrike" kern="1200" cap="none" spc="0" normalizeH="0" baseline="0" noProof="0" dirty="0">
                <a:ln>
                  <a:noFill/>
                </a:ln>
                <a:effectLst/>
                <a:uLnTx/>
                <a:uFillTx/>
                <a:ea typeface="+mn-ea"/>
                <a:cs typeface="Bookman Old Style"/>
              </a:rPr>
              <a:t> – “you know that I love you”</a:t>
            </a:r>
            <a:endParaRPr kumimoji="0" sz="2800" i="0" u="none" strike="noStrike" kern="1200" cap="none" spc="0" normalizeH="0" baseline="0" noProof="0" dirty="0">
              <a:ln>
                <a:noFill/>
              </a:ln>
              <a:effectLst/>
              <a:uLnTx/>
              <a:uFillTx/>
              <a:ea typeface="+mn-ea"/>
              <a:cs typeface="Corbel"/>
            </a:endParaRPr>
          </a:p>
          <a:p>
            <a:pPr marL="465138" marR="295275" lvl="0" indent="-257175" algn="l" defTabSz="457200" rtl="0" eaLnBrk="1" fontAlgn="auto" latinLnBrk="0" hangingPunct="1">
              <a:buClrTx/>
              <a:buSzPct val="78947"/>
              <a:buFontTx/>
              <a:buChar char="•"/>
              <a:defRPr/>
            </a:pPr>
            <a:r>
              <a:rPr kumimoji="0" lang="en-US" sz="2800" i="0" u="none" strike="noStrike" kern="1200" cap="none" spc="0" normalizeH="0" baseline="0" noProof="0" dirty="0">
                <a:ln>
                  <a:noFill/>
                </a:ln>
                <a:effectLst/>
                <a:uLnTx/>
                <a:uFillTx/>
                <a:ea typeface="+mn-ea"/>
                <a:cs typeface="Corbel"/>
              </a:rPr>
              <a:t>Then, following Jesus’ ascension, </a:t>
            </a:r>
            <a:r>
              <a:rPr kumimoji="0" sz="2800" i="0" u="none" strike="noStrike" kern="1200" cap="none" spc="0" normalizeH="0" baseline="0" noProof="0" dirty="0">
                <a:ln>
                  <a:noFill/>
                </a:ln>
                <a:effectLst/>
                <a:uLnTx/>
                <a:uFillTx/>
                <a:ea typeface="+mn-ea"/>
                <a:cs typeface="Corbel"/>
              </a:rPr>
              <a:t>Peter</a:t>
            </a:r>
            <a:r>
              <a:rPr kumimoji="0" sz="2800" i="0" u="none" strike="noStrike" kern="1200" cap="none" spc="-53"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bec</a:t>
            </a:r>
            <a:r>
              <a:rPr kumimoji="0" lang="en-US" sz="2800" i="0" u="none" strike="noStrike" kern="1200" cap="none" spc="0" normalizeH="0" baseline="0" noProof="0" dirty="0">
                <a:ln>
                  <a:noFill/>
                </a:ln>
                <a:effectLst/>
                <a:uLnTx/>
                <a:uFillTx/>
                <a:ea typeface="+mn-ea"/>
                <a:cs typeface="Corbel"/>
              </a:rPr>
              <a:t>a</a:t>
            </a:r>
            <a:r>
              <a:rPr kumimoji="0" sz="2800" i="0" u="none" strike="noStrike" kern="1200" cap="none" spc="0" normalizeH="0" baseline="0" noProof="0" dirty="0">
                <a:ln>
                  <a:noFill/>
                </a:ln>
                <a:effectLst/>
                <a:uLnTx/>
                <a:uFillTx/>
                <a:ea typeface="+mn-ea"/>
                <a:cs typeface="Corbel"/>
              </a:rPr>
              <a:t>me</a:t>
            </a:r>
            <a:r>
              <a:rPr kumimoji="0" sz="2800" i="0" u="none" strike="noStrike" kern="1200" cap="none" spc="-64"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a</a:t>
            </a:r>
            <a:r>
              <a:rPr kumimoji="0" sz="2800" i="0" u="none" strike="noStrike" kern="1200" cap="none" spc="-41"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bold</a:t>
            </a:r>
            <a:r>
              <a:rPr kumimoji="0" sz="2800" i="0" u="none" strike="noStrike" kern="1200" cap="none" spc="-41" normalizeH="0" baseline="0" noProof="0" dirty="0">
                <a:ln>
                  <a:noFill/>
                </a:ln>
                <a:effectLst/>
                <a:uLnTx/>
                <a:uFillTx/>
                <a:ea typeface="+mn-ea"/>
                <a:cs typeface="Corbel"/>
              </a:rPr>
              <a:t> </a:t>
            </a:r>
            <a:r>
              <a:rPr kumimoji="0" sz="2800" i="0" u="none" strike="noStrike" kern="1200" cap="none" spc="-8" normalizeH="0" baseline="0" noProof="0" dirty="0">
                <a:ln>
                  <a:noFill/>
                </a:ln>
                <a:effectLst/>
                <a:uLnTx/>
                <a:uFillTx/>
                <a:ea typeface="+mn-ea"/>
                <a:cs typeface="Corbel"/>
              </a:rPr>
              <a:t>leader,</a:t>
            </a:r>
            <a:r>
              <a:rPr kumimoji="0" sz="2800" i="0" u="none" strike="noStrike" kern="1200" cap="none" spc="-60" normalizeH="0" baseline="0" noProof="0" dirty="0">
                <a:ln>
                  <a:noFill/>
                </a:ln>
                <a:effectLst/>
                <a:uLnTx/>
                <a:uFillTx/>
                <a:ea typeface="+mn-ea"/>
                <a:cs typeface="Corbel"/>
              </a:rPr>
              <a:t> </a:t>
            </a:r>
            <a:r>
              <a:rPr kumimoji="0" sz="2800" i="0" u="none" strike="noStrike" kern="1200" cap="none" spc="-8" normalizeH="0" baseline="0" noProof="0" dirty="0">
                <a:ln>
                  <a:noFill/>
                </a:ln>
                <a:effectLst/>
                <a:uLnTx/>
                <a:uFillTx/>
                <a:ea typeface="+mn-ea"/>
                <a:cs typeface="Corbel"/>
              </a:rPr>
              <a:t>faithfully </a:t>
            </a:r>
            <a:r>
              <a:rPr kumimoji="0" sz="2800" i="0" u="none" strike="noStrike" kern="1200" cap="none" spc="0" normalizeH="0" baseline="0" noProof="0" dirty="0">
                <a:ln>
                  <a:noFill/>
                </a:ln>
                <a:effectLst/>
                <a:uLnTx/>
                <a:uFillTx/>
                <a:ea typeface="+mn-ea"/>
                <a:cs typeface="Corbel"/>
              </a:rPr>
              <a:t>defending</a:t>
            </a:r>
            <a:r>
              <a:rPr kumimoji="0" sz="2800" i="0" u="none" strike="noStrike" kern="1200" cap="none" spc="-45" normalizeH="0" baseline="0" noProof="0" dirty="0">
                <a:ln>
                  <a:noFill/>
                </a:ln>
                <a:effectLst/>
                <a:uLnTx/>
                <a:uFillTx/>
                <a:ea typeface="+mn-ea"/>
                <a:cs typeface="Corbel"/>
              </a:rPr>
              <a:t> </a:t>
            </a:r>
            <a:r>
              <a:rPr kumimoji="0" lang="en-US" sz="2800" i="0" u="none" strike="noStrike" kern="1200" cap="none" spc="0" normalizeH="0" baseline="0" noProof="0" dirty="0">
                <a:ln>
                  <a:noFill/>
                </a:ln>
                <a:effectLst/>
                <a:uLnTx/>
                <a:uFillTx/>
                <a:ea typeface="+mn-ea"/>
                <a:cs typeface="Corbel"/>
              </a:rPr>
              <a:t>the</a:t>
            </a:r>
            <a:r>
              <a:rPr kumimoji="0" sz="2800" i="0" u="none" strike="noStrike" kern="1200" cap="none" spc="-23"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Lord</a:t>
            </a:r>
            <a:r>
              <a:rPr kumimoji="0" sz="2800" i="0" u="none" strike="noStrike" kern="1200" cap="none" spc="-30"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throughout</a:t>
            </a:r>
            <a:r>
              <a:rPr kumimoji="0" sz="2800" i="0" u="none" strike="noStrike" kern="1200" cap="none" spc="-34"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his</a:t>
            </a:r>
            <a:r>
              <a:rPr kumimoji="0" sz="2800" i="0" u="none" strike="noStrike" kern="1200" cap="none" spc="-19" normalizeH="0" baseline="0" noProof="0" dirty="0">
                <a:ln>
                  <a:noFill/>
                </a:ln>
                <a:effectLst/>
                <a:uLnTx/>
                <a:uFillTx/>
                <a:ea typeface="+mn-ea"/>
                <a:cs typeface="Corbel"/>
              </a:rPr>
              <a:t> </a:t>
            </a:r>
            <a:r>
              <a:rPr kumimoji="0" sz="2800" i="0" u="none" strike="noStrike" kern="1200" cap="none" spc="0" normalizeH="0" baseline="0" noProof="0" dirty="0">
                <a:ln>
                  <a:noFill/>
                </a:ln>
                <a:effectLst/>
                <a:uLnTx/>
                <a:uFillTx/>
                <a:ea typeface="+mn-ea"/>
                <a:cs typeface="Corbel"/>
              </a:rPr>
              <a:t>life</a:t>
            </a:r>
            <a:r>
              <a:rPr kumimoji="0" lang="en-US" sz="2800" i="0" u="none" strike="noStrike" kern="1200" cap="none" spc="0" normalizeH="0" baseline="0" noProof="0" dirty="0">
                <a:ln>
                  <a:noFill/>
                </a:ln>
                <a:effectLst/>
                <a:uLnTx/>
                <a:uFillTx/>
                <a:ea typeface="+mn-ea"/>
                <a:cs typeface="Corbel"/>
              </a:rPr>
              <a:t> (mostly)</a:t>
            </a:r>
            <a:r>
              <a:rPr kumimoji="0" sz="2800" i="0" u="none" strike="noStrike" kern="1200" cap="none" spc="-8" normalizeH="0" baseline="0" noProof="0" dirty="0">
                <a:ln>
                  <a:noFill/>
                </a:ln>
                <a:effectLst/>
                <a:uLnTx/>
                <a:uFillTx/>
                <a:ea typeface="+mn-ea"/>
                <a:cs typeface="Corbel"/>
              </a:rPr>
              <a:t>.</a:t>
            </a:r>
            <a:endParaRPr kumimoji="0" lang="en-US" sz="2800" i="0" u="none" strike="noStrike" kern="1200" cap="none" spc="-8" normalizeH="0" baseline="0" noProof="0" dirty="0">
              <a:ln>
                <a:noFill/>
              </a:ln>
              <a:effectLst/>
              <a:uLnTx/>
              <a:uFillTx/>
              <a:ea typeface="+mn-ea"/>
              <a:cs typeface="Corbel"/>
            </a:endParaRPr>
          </a:p>
          <a:p>
            <a:pPr marL="922338" marR="295275" lvl="1" indent="-257175" defTabSz="457200">
              <a:buSzPct val="78947"/>
              <a:buFontTx/>
              <a:buChar char="•"/>
              <a:defRPr/>
            </a:pPr>
            <a:r>
              <a:rPr lang="en-US" sz="2800" spc="-8" dirty="0">
                <a:cs typeface="Corbel"/>
              </a:rPr>
              <a:t>cf. Galatians 2:11-14 – “he stood condemned”</a:t>
            </a:r>
            <a:endParaRPr kumimoji="0" sz="2800" i="0" u="none" strike="noStrike" kern="1200" cap="none" spc="0" normalizeH="0" baseline="0" noProof="0" dirty="0">
              <a:ln>
                <a:noFill/>
              </a:ln>
              <a:effectLst/>
              <a:uLnTx/>
              <a:uFillTx/>
              <a:ea typeface="+mn-ea"/>
              <a:cs typeface="Corbel"/>
            </a:endParaRPr>
          </a:p>
          <a:p>
            <a:pPr marL="9525" marR="789623" lvl="0" algn="l" defTabSz="457200" rtl="0" eaLnBrk="1" fontAlgn="auto" latinLnBrk="0" hangingPunct="1">
              <a:buClrTx/>
              <a:buSzPct val="78947"/>
              <a:defRPr/>
            </a:pPr>
            <a:r>
              <a:rPr kumimoji="0" sz="3200" b="1" i="0" u="none" strike="noStrike" kern="1200" cap="none" spc="-15" normalizeH="0" baseline="0" noProof="0" dirty="0">
                <a:ln>
                  <a:noFill/>
                </a:ln>
                <a:effectLst/>
                <a:uLnTx/>
                <a:uFillTx/>
                <a:ea typeface="+mn-ea"/>
                <a:cs typeface="Corbel"/>
              </a:rPr>
              <a:t>W</a:t>
            </a:r>
            <a:r>
              <a:rPr kumimoji="0" lang="en-US" sz="3200" b="1" i="0" u="none" strike="noStrike" kern="1200" cap="none" spc="-15" normalizeH="0" baseline="0" noProof="0" dirty="0">
                <a:ln>
                  <a:noFill/>
                </a:ln>
                <a:effectLst/>
                <a:uLnTx/>
                <a:uFillTx/>
                <a:ea typeface="+mn-ea"/>
                <a:cs typeface="Corbel"/>
              </a:rPr>
              <a:t>hat</a:t>
            </a:r>
            <a:r>
              <a:rPr kumimoji="0" sz="3200" b="1" i="0" u="none" strike="noStrike" kern="1200" cap="none" spc="-49"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can</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we</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learn</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from</a:t>
            </a:r>
            <a:r>
              <a:rPr kumimoji="0" sz="3200" b="1" i="0" u="none" strike="noStrike" kern="1200" cap="none" spc="-49" normalizeH="0" baseline="0" noProof="0" dirty="0">
                <a:ln>
                  <a:noFill/>
                </a:ln>
                <a:effectLst/>
                <a:uLnTx/>
                <a:uFillTx/>
                <a:ea typeface="+mn-ea"/>
                <a:cs typeface="Corbel"/>
              </a:rPr>
              <a:t> </a:t>
            </a:r>
            <a:r>
              <a:rPr kumimoji="0" sz="3200" b="1" i="0" u="none" strike="noStrike" kern="1200" cap="none" spc="-8" normalizeH="0" baseline="0" noProof="0" dirty="0">
                <a:ln>
                  <a:noFill/>
                </a:ln>
                <a:effectLst/>
                <a:uLnTx/>
                <a:uFillTx/>
                <a:ea typeface="+mn-ea"/>
                <a:cs typeface="Corbel"/>
              </a:rPr>
              <a:t>Peter</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to</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keep</a:t>
            </a:r>
            <a:r>
              <a:rPr kumimoji="0" sz="3200" b="1" i="0" u="none" strike="noStrike" kern="1200" cap="none" spc="-34" normalizeH="0" baseline="0" noProof="0" dirty="0">
                <a:ln>
                  <a:noFill/>
                </a:ln>
                <a:effectLst/>
                <a:uLnTx/>
                <a:uFillTx/>
                <a:ea typeface="+mn-ea"/>
                <a:cs typeface="Corbel"/>
              </a:rPr>
              <a:t> </a:t>
            </a:r>
            <a:r>
              <a:rPr kumimoji="0" sz="3200" b="1" i="0" u="none" strike="noStrike" kern="1200" cap="none" spc="0" normalizeH="0" baseline="0" noProof="0" dirty="0">
                <a:ln>
                  <a:noFill/>
                </a:ln>
                <a:effectLst/>
                <a:uLnTx/>
                <a:uFillTx/>
                <a:ea typeface="+mn-ea"/>
                <a:cs typeface="Corbel"/>
              </a:rPr>
              <a:t>us</a:t>
            </a:r>
            <a:r>
              <a:rPr kumimoji="0" sz="3200" b="1" i="0" u="none" strike="noStrike" kern="1200" cap="none" spc="-45" normalizeH="0" baseline="0" noProof="0" dirty="0">
                <a:ln>
                  <a:noFill/>
                </a:ln>
                <a:effectLst/>
                <a:uLnTx/>
                <a:uFillTx/>
                <a:ea typeface="+mn-ea"/>
                <a:cs typeface="Corbel"/>
              </a:rPr>
              <a:t> </a:t>
            </a:r>
            <a:r>
              <a:rPr kumimoji="0" sz="3200" b="1" i="0" u="none" strike="noStrike" kern="1200" cap="none" spc="-15" normalizeH="0" baseline="0" noProof="0" dirty="0">
                <a:ln>
                  <a:noFill/>
                </a:ln>
                <a:effectLst/>
                <a:uLnTx/>
                <a:uFillTx/>
                <a:ea typeface="+mn-ea"/>
                <a:cs typeface="Corbel"/>
              </a:rPr>
              <a:t>from </a:t>
            </a:r>
            <a:r>
              <a:rPr kumimoji="0" sz="3200" b="1" i="0" u="none" strike="noStrike" kern="1200" cap="none" spc="-8" normalizeH="0" baseline="0" noProof="0" dirty="0">
                <a:ln>
                  <a:noFill/>
                </a:ln>
                <a:effectLst/>
                <a:uLnTx/>
                <a:uFillTx/>
                <a:ea typeface="+mn-ea"/>
                <a:cs typeface="Corbel"/>
              </a:rPr>
              <a:t>denying</a:t>
            </a:r>
            <a:r>
              <a:rPr kumimoji="0" sz="3200" b="1" i="0" u="none" strike="noStrike" kern="1200" cap="none" spc="-105" normalizeH="0" baseline="0" noProof="0" dirty="0">
                <a:ln>
                  <a:noFill/>
                </a:ln>
                <a:effectLst/>
                <a:uLnTx/>
                <a:uFillTx/>
                <a:ea typeface="+mn-ea"/>
                <a:cs typeface="Corbel"/>
              </a:rPr>
              <a:t> </a:t>
            </a:r>
            <a:r>
              <a:rPr kumimoji="0" sz="3200" b="1" i="0" u="none" strike="noStrike" kern="1200" cap="none" spc="-8" normalizeH="0" baseline="0" noProof="0" dirty="0">
                <a:ln>
                  <a:noFill/>
                </a:ln>
                <a:effectLst/>
                <a:uLnTx/>
                <a:uFillTx/>
                <a:ea typeface="+mn-ea"/>
                <a:cs typeface="Corbel"/>
              </a:rPr>
              <a:t>Jesus?</a:t>
            </a:r>
            <a:endParaRPr kumimoji="0" sz="2800" b="1" i="0" u="none" strike="noStrike" kern="1200" cap="none" spc="0" normalizeH="0" baseline="0" noProof="0" dirty="0">
              <a:ln>
                <a:noFill/>
              </a:ln>
              <a:effectLst/>
              <a:uLnTx/>
              <a:uFillTx/>
              <a:ea typeface="+mn-ea"/>
              <a:cs typeface="Corbel"/>
            </a:endParaRPr>
          </a:p>
        </p:txBody>
      </p:sp>
      <p:sp>
        <p:nvSpPr>
          <p:cNvPr id="4" name="Title 1">
            <a:extLst>
              <a:ext uri="{FF2B5EF4-FFF2-40B4-BE49-F238E27FC236}">
                <a16:creationId xmlns:a16="http://schemas.microsoft.com/office/drawing/2014/main" id="{3F9801FB-DB5A-B7A1-E39C-109B98085B90}"/>
              </a:ext>
            </a:extLst>
          </p:cNvPr>
          <p:cNvSpPr txBox="1">
            <a:spLocks/>
          </p:cNvSpPr>
          <p:nvPr/>
        </p:nvSpPr>
        <p:spPr>
          <a:xfrm>
            <a:off x="457200" y="457200"/>
            <a:ext cx="8382000" cy="707886"/>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w="3175" cmpd="sng">
                  <a:noFill/>
                </a:ln>
                <a:solidFill>
                  <a:prstClr val="black"/>
                </a:solidFill>
                <a:effectLst/>
                <a:uLnTx/>
                <a:uFillTx/>
                <a:latin typeface="Century Gothic" panose="020B0502020202020204"/>
                <a:ea typeface="+mj-ea"/>
                <a:cs typeface="+mj-cs"/>
              </a:rPr>
              <a:t>Causes Of Peter’s Denial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457200"/>
            <a:ext cx="7192496" cy="624690"/>
          </a:xfrm>
          <a:prstGeom prst="rect">
            <a:avLst/>
          </a:prstGeom>
        </p:spPr>
        <p:txBody>
          <a:bodyPr vert="horz" wrap="square" lIns="0" tIns="9049" rIns="0" bIns="0" rtlCol="0">
            <a:spAutoFit/>
          </a:bodyPr>
          <a:lstStyle/>
          <a:p>
            <a:pPr marL="9525">
              <a:spcBef>
                <a:spcPts val="71"/>
              </a:spcBef>
            </a:pPr>
            <a:r>
              <a:rPr sz="4000" b="1" cap="none" dirty="0"/>
              <a:t>W</a:t>
            </a:r>
            <a:r>
              <a:rPr lang="en-US" sz="4000" b="1" cap="none" dirty="0"/>
              <a:t>hy</a:t>
            </a:r>
            <a:r>
              <a:rPr sz="4000" b="1" cap="none" spc="-83" dirty="0"/>
              <a:t> </a:t>
            </a:r>
            <a:r>
              <a:rPr sz="4000" b="1" cap="none" dirty="0"/>
              <a:t>did</a:t>
            </a:r>
            <a:r>
              <a:rPr sz="4000" b="1" cap="none" spc="-71" dirty="0"/>
              <a:t> </a:t>
            </a:r>
            <a:r>
              <a:rPr sz="4000" b="1" cap="none" spc="-15" dirty="0"/>
              <a:t>Peter</a:t>
            </a:r>
            <a:r>
              <a:rPr sz="4000" b="1" cap="none" spc="-71" dirty="0"/>
              <a:t> </a:t>
            </a:r>
            <a:r>
              <a:rPr sz="4000" b="1" cap="none" dirty="0"/>
              <a:t>deny</a:t>
            </a:r>
            <a:r>
              <a:rPr sz="4000" b="1" cap="none" spc="-124" dirty="0"/>
              <a:t> </a:t>
            </a:r>
            <a:r>
              <a:rPr sz="4000" b="1" cap="none" spc="-8" dirty="0"/>
              <a:t>Jesus?</a:t>
            </a:r>
          </a:p>
        </p:txBody>
      </p:sp>
      <p:sp>
        <p:nvSpPr>
          <p:cNvPr id="3" name="object 3"/>
          <p:cNvSpPr txBox="1"/>
          <p:nvPr/>
        </p:nvSpPr>
        <p:spPr>
          <a:xfrm>
            <a:off x="457200" y="1371600"/>
            <a:ext cx="8468201" cy="4857580"/>
          </a:xfrm>
          <a:prstGeom prst="rect">
            <a:avLst/>
          </a:prstGeom>
        </p:spPr>
        <p:txBody>
          <a:bodyPr vert="horz" wrap="square" lIns="0" tIns="55721" rIns="0" bIns="0" rtlCol="0">
            <a:spAutoFit/>
          </a:bodyPr>
          <a:lstStyle/>
          <a:p>
            <a:pPr marL="225425" marR="0" lvl="0" indent="-225425"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He</a:t>
            </a:r>
            <a:r>
              <a:rPr kumimoji="0" sz="3200" b="1" i="0" strike="noStrike" kern="1200" cap="none" spc="-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was</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overconfident</a:t>
            </a:r>
            <a:endParaRPr kumimoji="0" sz="2800" b="1" i="0" strike="noStrike" kern="1200" cap="none" spc="0" normalizeH="0" baseline="0" noProof="0" dirty="0">
              <a:ln>
                <a:noFill/>
              </a:ln>
              <a:effectLst/>
              <a:uLnTx/>
              <a:uFillTx/>
              <a:ea typeface="+mn-ea"/>
              <a:cs typeface="Corbel"/>
            </a:endParaRPr>
          </a:p>
          <a:p>
            <a:pPr marL="465138" marR="3810" lvl="0" indent="-255588" algn="l" defTabSz="457200" rtl="0" eaLnBrk="1" fontAlgn="auto" latinLnBrk="0" hangingPunct="1">
              <a:buClr>
                <a:schemeClr val="tx1"/>
              </a:buClr>
              <a:buSzPct val="100000"/>
              <a:buFontTx/>
              <a:buChar char="•"/>
              <a:defRPr/>
            </a:pPr>
            <a:r>
              <a:rPr kumimoji="0" sz="2800" i="0" strike="noStrike" kern="1200" cap="none" spc="0" normalizeH="0" baseline="0" noProof="0" dirty="0">
                <a:ln>
                  <a:noFill/>
                </a:ln>
                <a:effectLst/>
                <a:uLnTx/>
                <a:uFillTx/>
                <a:ea typeface="+mn-ea"/>
                <a:cs typeface="Bookman Old Style"/>
              </a:rPr>
              <a:t>Mark</a:t>
            </a:r>
            <a:r>
              <a:rPr kumimoji="0" sz="2800" i="0" strike="noStrike" kern="1200" cap="none" spc="-23"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14:27-</a:t>
            </a:r>
            <a:r>
              <a:rPr kumimoji="0" sz="2800" i="0" strike="noStrike" kern="1200" cap="none" spc="0" normalizeH="0" baseline="0" noProof="0" dirty="0">
                <a:ln>
                  <a:noFill/>
                </a:ln>
                <a:effectLst/>
                <a:uLnTx/>
                <a:uFillTx/>
                <a:ea typeface="+mn-ea"/>
                <a:cs typeface="Bookman Old Style"/>
              </a:rPr>
              <a:t>29</a:t>
            </a:r>
            <a:r>
              <a:rPr kumimoji="0" lang="en-US" sz="2800" i="0" strike="noStrike" kern="1200" cap="none" spc="0" normalizeH="0" baseline="0" noProof="0" dirty="0">
                <a:ln>
                  <a:noFill/>
                </a:ln>
                <a:effectLst/>
                <a:uLnTx/>
                <a:uFillTx/>
                <a:ea typeface="+mn-ea"/>
                <a:cs typeface="Bookman Old Style"/>
              </a:rPr>
              <a:t> – “If I must die with you, I will not deny you”</a:t>
            </a:r>
          </a:p>
          <a:p>
            <a:pPr marL="465138" marR="3810" lvl="0" indent="-255588" algn="l" defTabSz="457200" rtl="0" eaLnBrk="1" fontAlgn="auto" latinLnBrk="0" hangingPunct="1">
              <a:buClr>
                <a:schemeClr val="tx1"/>
              </a:buClr>
              <a:buSzPct val="100000"/>
              <a:buFontTx/>
              <a:buChar char="•"/>
              <a:defRPr/>
            </a:pPr>
            <a:r>
              <a:rPr kumimoji="0" lang="en-US" sz="2800" i="0" strike="noStrike" kern="1200" cap="none" spc="0" normalizeH="0" baseline="0" noProof="0" dirty="0">
                <a:ln>
                  <a:noFill/>
                </a:ln>
                <a:effectLst/>
                <a:uLnTx/>
                <a:uFillTx/>
                <a:ea typeface="+mn-ea"/>
                <a:cs typeface="Corbel"/>
              </a:rPr>
              <a:t>Even after </a:t>
            </a:r>
            <a:r>
              <a:rPr kumimoji="0" sz="2800" i="0" strike="noStrike" kern="1200" cap="none" spc="0" normalizeH="0" baseline="0" noProof="0" dirty="0">
                <a:ln>
                  <a:noFill/>
                </a:ln>
                <a:effectLst/>
                <a:uLnTx/>
                <a:uFillTx/>
                <a:ea typeface="+mn-ea"/>
                <a:cs typeface="Corbel"/>
              </a:rPr>
              <a:t>Jesus</a:t>
            </a:r>
            <a:r>
              <a:rPr kumimoji="0" sz="2800" i="0" strike="noStrike" kern="1200" cap="none" spc="-4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told</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him</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what</a:t>
            </a:r>
            <a:r>
              <a:rPr kumimoji="0" sz="2800" i="0" strike="noStrike" kern="1200" cap="none" spc="-30"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would happen</a:t>
            </a:r>
            <a:r>
              <a:rPr kumimoji="0" lang="en-US" sz="2800" i="0" strike="noStrike" kern="1200" cap="none" spc="-8" normalizeH="0" baseline="0" noProof="0" dirty="0">
                <a:ln>
                  <a:noFill/>
                </a:ln>
                <a:effectLst/>
                <a:uLnTx/>
                <a:uFillTx/>
                <a:ea typeface="+mn-ea"/>
                <a:cs typeface="Corbel"/>
              </a:rPr>
              <a:t>, he continued in his overconfidence (as did the others)</a:t>
            </a:r>
            <a:r>
              <a:rPr lang="en-US" sz="2800" spc="-8" dirty="0">
                <a:cs typeface="Corbel"/>
              </a:rPr>
              <a:t>.</a:t>
            </a:r>
            <a:endParaRPr kumimoji="0" sz="2800" i="0" strike="noStrike" kern="1200" cap="none" spc="0" normalizeH="0" baseline="0" noProof="0" dirty="0">
              <a:ln>
                <a:noFill/>
              </a:ln>
              <a:effectLst/>
              <a:uLnTx/>
              <a:uFillTx/>
              <a:ea typeface="+mn-ea"/>
              <a:cs typeface="Corbel"/>
            </a:endParaRPr>
          </a:p>
          <a:p>
            <a:pPr marL="465138" marR="126683" lvl="0" indent="-255588"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Peter</a:t>
            </a:r>
            <a:r>
              <a:rPr kumimoji="0" lang="en-US" sz="2800" i="0" strike="noStrike" kern="1200" cap="none" spc="0" normalizeH="0" baseline="0" noProof="0" dirty="0">
                <a:ln>
                  <a:noFill/>
                </a:ln>
                <a:effectLst/>
                <a:uLnTx/>
                <a:uFillTx/>
                <a:ea typeface="+mn-ea"/>
                <a:cs typeface="Corbel"/>
              </a:rPr>
              <a:t>’s</a:t>
            </a:r>
            <a:r>
              <a:rPr lang="en-US" sz="2800" spc="-23" dirty="0">
                <a:cs typeface="Corbel"/>
              </a:rPr>
              <a:t> </a:t>
            </a:r>
            <a:r>
              <a:rPr lang="en-US" sz="2800" dirty="0">
                <a:cs typeface="Corbel"/>
              </a:rPr>
              <a:t>sincerity</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is</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not</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26"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question</a:t>
            </a:r>
            <a:r>
              <a:rPr kumimoji="0" lang="en-US" sz="2800" i="0" strike="noStrike" kern="1200" cap="none" spc="-8" normalizeH="0" baseline="0" noProof="0" dirty="0">
                <a:ln>
                  <a:noFill/>
                </a:ln>
                <a:effectLst/>
                <a:uLnTx/>
                <a:uFillTx/>
                <a:ea typeface="+mn-ea"/>
                <a:cs typeface="Corbel"/>
              </a:rPr>
              <a:t>.</a:t>
            </a:r>
          </a:p>
          <a:p>
            <a:pPr marL="688975" marR="126683" lvl="1" indent="-223838" defTabSz="457200">
              <a:buClr>
                <a:schemeClr val="tx1"/>
              </a:buClr>
              <a:buSzPct val="100000"/>
              <a:buFontTx/>
              <a:buChar char="•"/>
              <a:defRPr/>
            </a:pPr>
            <a:r>
              <a:rPr lang="en-US" sz="2800" dirty="0">
                <a:cs typeface="Bookman Old Style"/>
              </a:rPr>
              <a:t>John</a:t>
            </a:r>
            <a:r>
              <a:rPr lang="en-US" sz="2800" spc="-41" dirty="0">
                <a:cs typeface="Bookman Old Style"/>
              </a:rPr>
              <a:t> </a:t>
            </a:r>
            <a:r>
              <a:rPr lang="en-US" sz="2800" dirty="0">
                <a:cs typeface="Bookman Old Style"/>
              </a:rPr>
              <a:t>18:10 (also </a:t>
            </a:r>
            <a:r>
              <a:rPr kumimoji="0" sz="2800" i="0" strike="noStrike" kern="1200" cap="none" spc="0" normalizeH="0" baseline="0" noProof="0" dirty="0">
                <a:ln>
                  <a:noFill/>
                </a:ln>
                <a:effectLst/>
                <a:uLnTx/>
                <a:uFillTx/>
                <a:ea typeface="+mn-ea"/>
                <a:cs typeface="Bookman Old Style"/>
              </a:rPr>
              <a:t>Luke</a:t>
            </a:r>
            <a:r>
              <a:rPr kumimoji="0" sz="2800" i="0" strike="noStrike" kern="1200" cap="none" spc="-38"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22:50-</a:t>
            </a:r>
            <a:r>
              <a:rPr kumimoji="0" sz="2800" i="0" strike="noStrike" kern="1200" cap="none" spc="0" normalizeH="0" baseline="0" noProof="0" dirty="0">
                <a:ln>
                  <a:noFill/>
                </a:ln>
                <a:effectLst/>
                <a:uLnTx/>
                <a:uFillTx/>
                <a:ea typeface="+mn-ea"/>
                <a:cs typeface="Bookman Old Style"/>
              </a:rPr>
              <a:t>51</a:t>
            </a:r>
            <a:r>
              <a:rPr lang="en-US" sz="2800" dirty="0">
                <a:cs typeface="Bookman Old Style"/>
              </a:rPr>
              <a:t>) – “having a sword, drew it and struck the high priest's servant …”</a:t>
            </a:r>
            <a:endParaRPr kumimoji="0" sz="2800" i="0" strike="noStrike" kern="1200" cap="none" spc="0" normalizeH="0" baseline="0" noProof="0" dirty="0">
              <a:ln>
                <a:noFill/>
              </a:ln>
              <a:effectLst/>
              <a:uLnTx/>
              <a:uFillTx/>
              <a:ea typeface="+mn-ea"/>
              <a:cs typeface="Corbel"/>
            </a:endParaRPr>
          </a:p>
          <a:p>
            <a:pPr marL="465138" marR="0" lvl="0" indent="-255588" algn="l" defTabSz="457200" rtl="0" eaLnBrk="1" fontAlgn="auto" latinLnBrk="0" hangingPunct="1">
              <a:buClr>
                <a:schemeClr val="tx1"/>
              </a:buClr>
              <a:buSzPct val="100000"/>
              <a:buFontTx/>
              <a:buChar char="•"/>
              <a:defRPr/>
            </a:pPr>
            <a:r>
              <a:rPr kumimoji="0" lang="en-US" sz="2800" i="0" strike="noStrike" kern="1200" cap="none" spc="0" normalizeH="0" baseline="0" noProof="0" dirty="0">
                <a:ln>
                  <a:noFill/>
                </a:ln>
                <a:effectLst/>
                <a:uLnTx/>
                <a:uFillTx/>
                <a:ea typeface="+mn-ea"/>
                <a:cs typeface="Corbel"/>
              </a:rPr>
              <a:t>O</a:t>
            </a:r>
            <a:r>
              <a:rPr kumimoji="0" sz="2800" i="0" strike="noStrike" kern="1200" cap="none" spc="0" normalizeH="0" baseline="0" noProof="0" dirty="0">
                <a:ln>
                  <a:noFill/>
                </a:ln>
                <a:effectLst/>
                <a:uLnTx/>
                <a:uFillTx/>
                <a:ea typeface="+mn-ea"/>
                <a:cs typeface="Corbel"/>
              </a:rPr>
              <a:t>verconfidence</a:t>
            </a:r>
            <a:r>
              <a:rPr kumimoji="0" lang="en-US" sz="2800" i="0" strike="noStrike" kern="1200" cap="none" spc="0" normalizeH="0" baseline="0" noProof="0" dirty="0">
                <a:ln>
                  <a:noFill/>
                </a:ln>
                <a:effectLst/>
                <a:uLnTx/>
                <a:uFillTx/>
                <a:ea typeface="+mn-ea"/>
                <a:cs typeface="Corbel"/>
              </a:rPr>
              <a:t> plus pride</a:t>
            </a:r>
            <a:r>
              <a:rPr kumimoji="0" sz="2800" i="0" strike="noStrike" kern="1200" cap="none" spc="-15" normalizeH="0" baseline="0" noProof="0" dirty="0">
                <a:ln>
                  <a:noFill/>
                </a:ln>
                <a:effectLst/>
                <a:uLnTx/>
                <a:uFillTx/>
                <a:ea typeface="+mn-ea"/>
                <a:cs typeface="Corbel"/>
              </a:rPr>
              <a:t> </a:t>
            </a:r>
            <a:r>
              <a:rPr kumimoji="0" lang="en-US" sz="2800" i="0" strike="noStrike" kern="1200" cap="none" spc="0" normalizeH="0" baseline="0" noProof="0" dirty="0">
                <a:ln>
                  <a:noFill/>
                </a:ln>
                <a:effectLst/>
                <a:uLnTx/>
                <a:uFillTx/>
                <a:ea typeface="+mn-ea"/>
                <a:cs typeface="Corbel"/>
              </a:rPr>
              <a:t>got him in trouble.</a:t>
            </a:r>
            <a:endParaRPr kumimoji="0" sz="2800" i="0" strike="noStrike" kern="1200" cap="none" spc="0" normalizeH="0" baseline="0" noProof="0" dirty="0">
              <a:ln>
                <a:noFill/>
              </a:ln>
              <a:effectLst/>
              <a:uLnTx/>
              <a:uFillTx/>
              <a:ea typeface="+mn-ea"/>
              <a:cs typeface="Corbe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7200" y="1371600"/>
            <a:ext cx="8427244" cy="3178274"/>
          </a:xfrm>
          <a:prstGeom prst="rect">
            <a:avLst/>
          </a:prstGeom>
        </p:spPr>
        <p:txBody>
          <a:bodyPr vert="horz" wrap="square" lIns="0" tIns="99536" rIns="0" bIns="0" rtlCol="0">
            <a:spAutoFit/>
          </a:bodyPr>
          <a:lstStyle/>
          <a:p>
            <a:pPr marL="225425" marR="0" lvl="0" indent="-225425"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He</a:t>
            </a:r>
            <a:r>
              <a:rPr kumimoji="0" sz="3200" b="1" i="0" strike="noStrike" kern="1200" cap="none" spc="-34"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did</a:t>
            </a:r>
            <a:r>
              <a:rPr kumimoji="0" sz="3200" b="1" i="0" strike="noStrike" kern="1200" cap="none" spc="-34"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not</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pay</a:t>
            </a:r>
            <a:r>
              <a:rPr kumimoji="0" sz="3200" b="1" i="0" strike="noStrike" kern="1200" cap="none" spc="-30"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attention</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to</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the</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warnings</a:t>
            </a:r>
            <a:endParaRPr kumimoji="0" sz="2800" b="1" i="0" strike="noStrike" kern="1200" cap="none" spc="0" normalizeH="0" baseline="0" noProof="0" dirty="0">
              <a:ln>
                <a:noFill/>
              </a:ln>
              <a:effectLst/>
              <a:uLnTx/>
              <a:uFillTx/>
              <a:ea typeface="+mn-ea"/>
              <a:cs typeface="Corbel"/>
            </a:endParaRPr>
          </a:p>
          <a:p>
            <a:pPr marL="465138" marR="0" lvl="0" indent="-257175" algn="l" defTabSz="457200" rtl="0" eaLnBrk="1" fontAlgn="auto" latinLnBrk="0" hangingPunct="1">
              <a:buClr>
                <a:schemeClr val="tx1"/>
              </a:buClr>
              <a:buSzPct val="100000"/>
              <a:buFontTx/>
              <a:buChar char="•"/>
              <a:defRPr/>
            </a:pPr>
            <a:r>
              <a:rPr kumimoji="0" sz="2800" b="0" i="0" strike="noStrike" kern="1200" cap="none" spc="0" normalizeH="0" baseline="0" noProof="0" dirty="0">
                <a:ln>
                  <a:noFill/>
                </a:ln>
                <a:effectLst/>
                <a:uLnTx/>
                <a:uFillTx/>
                <a:ea typeface="+mn-ea"/>
                <a:cs typeface="Corbel"/>
              </a:rPr>
              <a:t>Jesu</a:t>
            </a:r>
            <a:r>
              <a:rPr kumimoji="0" lang="en-US" sz="2800" b="0" i="0" strike="noStrike" kern="1200" cap="none" spc="0" normalizeH="0" baseline="0" noProof="0" dirty="0">
                <a:ln>
                  <a:noFill/>
                </a:ln>
                <a:effectLst/>
                <a:uLnTx/>
                <a:uFillTx/>
                <a:ea typeface="+mn-ea"/>
                <a:cs typeface="Corbel"/>
              </a:rPr>
              <a:t>s</a:t>
            </a:r>
            <a:r>
              <a:rPr lang="en-US" sz="2800" dirty="0">
                <a:cs typeface="Corbel"/>
              </a:rPr>
              <a:t> </a:t>
            </a:r>
            <a:r>
              <a:rPr kumimoji="0" lang="en-US" sz="2800" b="0" i="0" strike="noStrike" kern="1200" cap="none" spc="0" normalizeH="0" baseline="0" noProof="0" dirty="0">
                <a:ln>
                  <a:noFill/>
                </a:ln>
                <a:effectLst/>
                <a:uLnTx/>
                <a:uFillTx/>
                <a:ea typeface="+mn-ea"/>
                <a:cs typeface="Corbel"/>
              </a:rPr>
              <a:t>t</a:t>
            </a:r>
            <a:r>
              <a:rPr kumimoji="0" sz="2800" b="0" i="0" strike="noStrike" kern="1200" cap="none" spc="0" normalizeH="0" baseline="0" noProof="0" dirty="0">
                <a:ln>
                  <a:noFill/>
                </a:ln>
                <a:effectLst/>
                <a:uLnTx/>
                <a:uFillTx/>
                <a:ea typeface="+mn-ea"/>
                <a:cs typeface="Corbel"/>
              </a:rPr>
              <a:t>old</a:t>
            </a:r>
            <a:r>
              <a:rPr kumimoji="0" sz="2800" b="0" i="0" strike="noStrike" kern="1200" cap="none" spc="-30"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Peter</a:t>
            </a:r>
            <a:r>
              <a:rPr kumimoji="0" sz="2800" b="0" i="0" strike="noStrike" kern="1200" cap="none" spc="-4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it</a:t>
            </a:r>
            <a:r>
              <a:rPr kumimoji="0" sz="2800" b="0" i="0" strike="noStrike" kern="1200" cap="none" spc="-34"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was</a:t>
            </a:r>
            <a:r>
              <a:rPr kumimoji="0" sz="2800" b="0" i="0" strike="noStrike" kern="1200" cap="none" spc="-41"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going</a:t>
            </a:r>
            <a:r>
              <a:rPr kumimoji="0" sz="2800" b="0" i="0" strike="noStrike" kern="1200" cap="none" spc="-53"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to</a:t>
            </a:r>
            <a:r>
              <a:rPr kumimoji="0" sz="2800" b="0" i="0" strike="noStrike" kern="1200" cap="none" spc="-34" normalizeH="0" baseline="0" noProof="0" dirty="0">
                <a:ln>
                  <a:noFill/>
                </a:ln>
                <a:effectLst/>
                <a:uLnTx/>
                <a:uFillTx/>
                <a:ea typeface="+mn-ea"/>
                <a:cs typeface="Corbel"/>
              </a:rPr>
              <a:t> </a:t>
            </a:r>
            <a:r>
              <a:rPr kumimoji="0" sz="2800" b="0" i="0" strike="noStrike" kern="1200" cap="none" spc="-8" normalizeH="0" baseline="0" noProof="0" dirty="0">
                <a:ln>
                  <a:noFill/>
                </a:ln>
                <a:effectLst/>
                <a:uLnTx/>
                <a:uFillTx/>
                <a:ea typeface="+mn-ea"/>
                <a:cs typeface="Corbel"/>
              </a:rPr>
              <a:t>happen.</a:t>
            </a:r>
            <a:endParaRPr kumimoji="0" sz="2800" b="0" i="0" strike="noStrike" kern="1200" cap="none" spc="0" normalizeH="0" baseline="0" noProof="0" dirty="0">
              <a:ln>
                <a:noFill/>
              </a:ln>
              <a:effectLst/>
              <a:uLnTx/>
              <a:uFillTx/>
              <a:ea typeface="+mn-ea"/>
              <a:cs typeface="Corbel"/>
            </a:endParaRPr>
          </a:p>
          <a:p>
            <a:pPr marL="688975" lvl="1" indent="-223838" defTabSz="457200">
              <a:buClr>
                <a:schemeClr val="tx1"/>
              </a:buClr>
              <a:buSzPct val="100000"/>
              <a:buFontTx/>
              <a:buChar char="•"/>
              <a:defRPr/>
            </a:pPr>
            <a:r>
              <a:rPr kumimoji="0" sz="2800" b="0" i="0" strike="noStrike" kern="1200" cap="none" spc="0" normalizeH="0" baseline="0" noProof="0" dirty="0">
                <a:ln>
                  <a:noFill/>
                </a:ln>
                <a:effectLst/>
                <a:uLnTx/>
                <a:uFillTx/>
                <a:ea typeface="+mn-ea"/>
                <a:cs typeface="Corbel"/>
              </a:rPr>
              <a:t>Did</a:t>
            </a:r>
            <a:r>
              <a:rPr kumimoji="0" sz="2800" b="0" i="0" strike="noStrike" kern="1200" cap="none" spc="-41"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he</a:t>
            </a:r>
            <a:r>
              <a:rPr kumimoji="0" sz="2800" b="0" i="0" strike="noStrike" kern="1200" cap="none" spc="-38" normalizeH="0" baseline="0" noProof="0" dirty="0">
                <a:ln>
                  <a:noFill/>
                </a:ln>
                <a:effectLst/>
                <a:uLnTx/>
                <a:uFillTx/>
                <a:ea typeface="+mn-ea"/>
                <a:cs typeface="Corbel"/>
              </a:rPr>
              <a:t> </a:t>
            </a:r>
            <a:r>
              <a:rPr kumimoji="0" lang="en-US" sz="2800" b="0" i="0" strike="noStrike" kern="1200" cap="none" spc="0" normalizeH="0" baseline="0" noProof="0" dirty="0">
                <a:ln>
                  <a:noFill/>
                </a:ln>
                <a:effectLst/>
                <a:uLnTx/>
                <a:uFillTx/>
                <a:ea typeface="+mn-ea"/>
                <a:cs typeface="Corbel"/>
              </a:rPr>
              <a:t>just ignore</a:t>
            </a:r>
            <a:r>
              <a:rPr kumimoji="0" sz="2800" b="0" i="0" strike="noStrike" kern="1200" cap="none" spc="-41"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the</a:t>
            </a:r>
            <a:r>
              <a:rPr kumimoji="0" sz="2800" b="0" i="0" strike="noStrike" kern="1200" cap="none" spc="-38" normalizeH="0" baseline="0" noProof="0" dirty="0">
                <a:ln>
                  <a:noFill/>
                </a:ln>
                <a:effectLst/>
                <a:uLnTx/>
                <a:uFillTx/>
                <a:ea typeface="+mn-ea"/>
                <a:cs typeface="Corbel"/>
              </a:rPr>
              <a:t> </a:t>
            </a:r>
            <a:r>
              <a:rPr kumimoji="0" sz="2800" b="0" i="0" strike="noStrike" kern="1200" cap="none" spc="-8" normalizeH="0" baseline="0" noProof="0" dirty="0">
                <a:ln>
                  <a:noFill/>
                </a:ln>
                <a:effectLst/>
                <a:uLnTx/>
                <a:uFillTx/>
                <a:ea typeface="+mn-ea"/>
                <a:cs typeface="Corbel"/>
              </a:rPr>
              <a:t>warnings?</a:t>
            </a:r>
            <a:endParaRPr kumimoji="0" sz="2800" b="0" i="0" strike="noStrike" kern="1200" cap="none" spc="0" normalizeH="0" baseline="0" noProof="0" dirty="0">
              <a:ln>
                <a:noFill/>
              </a:ln>
              <a:effectLst/>
              <a:uLnTx/>
              <a:uFillTx/>
              <a:ea typeface="+mn-ea"/>
              <a:cs typeface="Corbel"/>
            </a:endParaRPr>
          </a:p>
          <a:p>
            <a:pPr marL="688975" marR="30004" lvl="1" indent="-223838" defTabSz="457200">
              <a:buClr>
                <a:schemeClr val="tx1"/>
              </a:buClr>
              <a:buSzPct val="100000"/>
              <a:buFontTx/>
              <a:buChar char="•"/>
              <a:defRPr/>
            </a:pPr>
            <a:r>
              <a:rPr kumimoji="0" sz="2800" i="0" strike="noStrike" kern="1200" cap="none" spc="0" normalizeH="0" baseline="0" noProof="0" dirty="0">
                <a:ln>
                  <a:noFill/>
                </a:ln>
                <a:effectLst/>
                <a:uLnTx/>
                <a:uFillTx/>
                <a:ea typeface="+mn-ea"/>
                <a:cs typeface="Bookman Old Style"/>
              </a:rPr>
              <a:t>Mark</a:t>
            </a:r>
            <a:r>
              <a:rPr kumimoji="0" sz="2800" i="0" strike="noStrike" kern="1200" cap="none" spc="-19"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14:68</a:t>
            </a:r>
            <a:r>
              <a:rPr kumimoji="0" sz="2800" i="0" strike="noStrike" kern="1200" cap="none" spc="-19" normalizeH="0" baseline="0" noProof="0" dirty="0">
                <a:ln>
                  <a:noFill/>
                </a:ln>
                <a:effectLst/>
                <a:uLnTx/>
                <a:uFillTx/>
                <a:ea typeface="+mn-ea"/>
                <a:cs typeface="Bookman Old Style"/>
              </a:rPr>
              <a:t> </a:t>
            </a:r>
            <a:r>
              <a:rPr kumimoji="0" sz="2800" b="0" i="0" strike="noStrike" kern="1200" cap="none" spc="0" normalizeH="0" baseline="0" noProof="0" dirty="0">
                <a:ln>
                  <a:noFill/>
                </a:ln>
                <a:effectLst/>
                <a:uLnTx/>
                <a:uFillTx/>
                <a:ea typeface="+mn-ea"/>
                <a:cs typeface="Corbel"/>
              </a:rPr>
              <a:t>–</a:t>
            </a:r>
            <a:r>
              <a:rPr kumimoji="0" sz="2800" b="0" i="0" strike="noStrike" kern="1200" cap="none" spc="-8" normalizeH="0" baseline="0" noProof="0" dirty="0">
                <a:ln>
                  <a:noFill/>
                </a:ln>
                <a:effectLst/>
                <a:uLnTx/>
                <a:uFillTx/>
                <a:ea typeface="+mn-ea"/>
                <a:cs typeface="Corbel"/>
              </a:rPr>
              <a:t> </a:t>
            </a:r>
            <a:r>
              <a:rPr kumimoji="0" lang="en-US" sz="2800" b="0" i="0" strike="noStrike" kern="1200" cap="none" spc="-8" normalizeH="0" baseline="0" noProof="0" dirty="0">
                <a:ln>
                  <a:noFill/>
                </a:ln>
                <a:effectLst/>
                <a:uLnTx/>
                <a:uFillTx/>
                <a:ea typeface="+mn-ea"/>
                <a:cs typeface="Corbel"/>
              </a:rPr>
              <a:t>“… the rooster crowed”</a:t>
            </a:r>
          </a:p>
          <a:p>
            <a:pPr marR="30004" lvl="2" indent="-225425" defTabSz="457200">
              <a:buClr>
                <a:schemeClr val="tx1"/>
              </a:buClr>
              <a:buSzPct val="100000"/>
              <a:buFontTx/>
              <a:buChar char="•"/>
              <a:defRPr/>
            </a:pPr>
            <a:r>
              <a:rPr kumimoji="0" lang="en-US" sz="2800" b="0" i="0" strike="noStrike" kern="1200" cap="none" spc="-8" normalizeH="0" baseline="0" noProof="0" dirty="0">
                <a:ln>
                  <a:noFill/>
                </a:ln>
                <a:effectLst/>
                <a:uLnTx/>
                <a:uFillTx/>
                <a:ea typeface="+mn-ea"/>
                <a:cs typeface="Corbel"/>
              </a:rPr>
              <a:t>D</a:t>
            </a:r>
            <a:r>
              <a:rPr kumimoji="0" sz="2800" b="0" i="0" strike="noStrike" kern="1200" cap="none" spc="0" normalizeH="0" baseline="0" noProof="0" dirty="0">
                <a:ln>
                  <a:noFill/>
                </a:ln>
                <a:effectLst/>
                <a:uLnTx/>
                <a:uFillTx/>
                <a:ea typeface="+mn-ea"/>
                <a:cs typeface="Corbel"/>
              </a:rPr>
              <a:t>id</a:t>
            </a:r>
            <a:r>
              <a:rPr kumimoji="0" lang="en-US" sz="2800" b="0" i="0" strike="noStrike" kern="1200" cap="none" spc="0" normalizeH="0" baseline="0" noProof="0" dirty="0">
                <a:ln>
                  <a:noFill/>
                </a:ln>
                <a:effectLst/>
                <a:uLnTx/>
                <a:uFillTx/>
                <a:ea typeface="+mn-ea"/>
                <a:cs typeface="Corbel"/>
              </a:rPr>
              <a:t>n’t</a:t>
            </a:r>
            <a:r>
              <a:rPr kumimoji="0" sz="2800" b="0" i="0" strike="noStrike" kern="1200" cap="none" spc="-8"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he</a:t>
            </a:r>
            <a:r>
              <a:rPr kumimoji="0" sz="2800" b="0" i="0" strike="noStrike" kern="1200" cap="none" spc="-4"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hear</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the</a:t>
            </a:r>
            <a:r>
              <a:rPr kumimoji="0" sz="2800" b="0" i="0" strike="noStrike" kern="1200" cap="none" spc="-8"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rooster</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crow?</a:t>
            </a:r>
          </a:p>
          <a:p>
            <a:pPr marL="465138" marR="3810" lvl="0" indent="-257175" algn="l" defTabSz="457200" rtl="0" eaLnBrk="1" fontAlgn="auto" latinLnBrk="0" hangingPunct="1">
              <a:buClr>
                <a:schemeClr val="tx1"/>
              </a:buClr>
              <a:buSzPct val="100000"/>
              <a:buFontTx/>
              <a:buChar char="•"/>
              <a:defRPr/>
            </a:pPr>
            <a:r>
              <a:rPr kumimoji="0" sz="2800" b="0" i="0" strike="noStrike" kern="1200" cap="none" spc="0" normalizeH="0" baseline="0" noProof="0" dirty="0">
                <a:ln>
                  <a:noFill/>
                </a:ln>
                <a:effectLst/>
                <a:uLnTx/>
                <a:uFillTx/>
                <a:ea typeface="+mn-ea"/>
                <a:cs typeface="Corbel"/>
              </a:rPr>
              <a:t>Had</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he</a:t>
            </a:r>
            <a:r>
              <a:rPr kumimoji="0" sz="2800" b="0" i="0" strike="noStrike" kern="1200" cap="none" spc="-23"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heeded</a:t>
            </a:r>
            <a:r>
              <a:rPr kumimoji="0" sz="2800" b="0" i="0" strike="noStrike" kern="1200" cap="none" spc="-30"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the</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warnings,</a:t>
            </a:r>
            <a:r>
              <a:rPr kumimoji="0" sz="2800" b="0" i="0" strike="noStrike" kern="1200" cap="none" spc="-38"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would</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matters</a:t>
            </a:r>
            <a:r>
              <a:rPr kumimoji="0" sz="2800" b="0" i="0" strike="noStrike" kern="1200" cap="none" spc="-15" normalizeH="0" baseline="0" noProof="0" dirty="0">
                <a:ln>
                  <a:noFill/>
                </a:ln>
                <a:effectLst/>
                <a:uLnTx/>
                <a:uFillTx/>
                <a:ea typeface="+mn-ea"/>
                <a:cs typeface="Corbel"/>
              </a:rPr>
              <a:t> </a:t>
            </a:r>
            <a:r>
              <a:rPr kumimoji="0" sz="2800" b="0" i="0" strike="noStrike" kern="1200" cap="none" spc="0" normalizeH="0" baseline="0" noProof="0" dirty="0">
                <a:ln>
                  <a:noFill/>
                </a:ln>
                <a:effectLst/>
                <a:uLnTx/>
                <a:uFillTx/>
                <a:ea typeface="+mn-ea"/>
                <a:cs typeface="Corbel"/>
              </a:rPr>
              <a:t>have</a:t>
            </a:r>
            <a:r>
              <a:rPr kumimoji="0" sz="2800" b="0" i="0" strike="noStrike" kern="1200" cap="none" spc="-34" normalizeH="0" baseline="0" noProof="0" dirty="0">
                <a:ln>
                  <a:noFill/>
                </a:ln>
                <a:effectLst/>
                <a:uLnTx/>
                <a:uFillTx/>
                <a:ea typeface="+mn-ea"/>
                <a:cs typeface="Corbel"/>
              </a:rPr>
              <a:t> </a:t>
            </a:r>
            <a:r>
              <a:rPr kumimoji="0" sz="2800" b="0" i="0" strike="noStrike" kern="1200" cap="none" spc="-15" normalizeH="0" baseline="0" noProof="0" dirty="0">
                <a:ln>
                  <a:noFill/>
                </a:ln>
                <a:effectLst/>
                <a:uLnTx/>
                <a:uFillTx/>
                <a:ea typeface="+mn-ea"/>
                <a:cs typeface="Corbel"/>
              </a:rPr>
              <a:t>been </a:t>
            </a:r>
            <a:r>
              <a:rPr kumimoji="0" sz="2800" b="0" i="0" strike="noStrike" kern="1200" cap="none" spc="-8" normalizeH="0" baseline="0" noProof="0" dirty="0">
                <a:ln>
                  <a:noFill/>
                </a:ln>
                <a:effectLst/>
                <a:uLnTx/>
                <a:uFillTx/>
                <a:ea typeface="+mn-ea"/>
                <a:cs typeface="Corbel"/>
              </a:rPr>
              <a:t>different?</a:t>
            </a:r>
            <a:endParaRPr kumimoji="0" sz="2800" b="0" i="0" strike="noStrike" kern="1200" cap="none" spc="0" normalizeH="0" baseline="0" noProof="0" dirty="0">
              <a:ln>
                <a:noFill/>
              </a:ln>
              <a:effectLst/>
              <a:uLnTx/>
              <a:uFillTx/>
              <a:ea typeface="+mn-ea"/>
              <a:cs typeface="Corbel"/>
            </a:endParaRPr>
          </a:p>
        </p:txBody>
      </p:sp>
      <p:sp>
        <p:nvSpPr>
          <p:cNvPr id="5" name="object 2">
            <a:extLst>
              <a:ext uri="{FF2B5EF4-FFF2-40B4-BE49-F238E27FC236}">
                <a16:creationId xmlns:a16="http://schemas.microsoft.com/office/drawing/2014/main" id="{CBDB72AE-A387-DB79-6221-7AE3EE8306B5}"/>
              </a:ext>
            </a:extLst>
          </p:cNvPr>
          <p:cNvSpPr txBox="1">
            <a:spLocks/>
          </p:cNvSpPr>
          <p:nvPr/>
        </p:nvSpPr>
        <p:spPr>
          <a:xfrm>
            <a:off x="457200" y="457200"/>
            <a:ext cx="719249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71"/>
              </a:spcBef>
            </a:pPr>
            <a:r>
              <a:rPr lang="en-US" sz="4000" b="1" cap="none" dirty="0"/>
              <a:t>Why</a:t>
            </a:r>
            <a:r>
              <a:rPr lang="en-US" sz="4000" b="1" cap="none" spc="-83" dirty="0"/>
              <a:t> </a:t>
            </a:r>
            <a:r>
              <a:rPr lang="en-US" sz="4000" b="1" cap="none" dirty="0"/>
              <a:t>did</a:t>
            </a:r>
            <a:r>
              <a:rPr lang="en-US" sz="4000" b="1" cap="none" spc="-71" dirty="0"/>
              <a:t> </a:t>
            </a:r>
            <a:r>
              <a:rPr lang="en-US" sz="4000" b="1" cap="none" spc="-15" dirty="0"/>
              <a:t>Peter</a:t>
            </a:r>
            <a:r>
              <a:rPr lang="en-US" sz="4000" b="1" cap="none" spc="-71" dirty="0"/>
              <a:t> </a:t>
            </a:r>
            <a:r>
              <a:rPr lang="en-US" sz="4000" b="1" cap="none" dirty="0"/>
              <a:t>deny</a:t>
            </a:r>
            <a:r>
              <a:rPr lang="en-US" sz="4000" b="1" cap="none" spc="-124" dirty="0"/>
              <a:t> </a:t>
            </a:r>
            <a:r>
              <a:rPr lang="en-US" sz="4000" b="1" cap="none" spc="-8" dirty="0"/>
              <a:t>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7200" y="1371600"/>
            <a:ext cx="8532971" cy="4903746"/>
          </a:xfrm>
          <a:prstGeom prst="rect">
            <a:avLst/>
          </a:prstGeom>
        </p:spPr>
        <p:txBody>
          <a:bodyPr vert="horz" wrap="square" lIns="0" tIns="101441" rIns="0" bIns="0" rtlCol="0">
            <a:spAutoFit/>
          </a:bodyPr>
          <a:lstStyle/>
          <a:p>
            <a:pPr marR="0" lvl="0"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He</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followed</a:t>
            </a:r>
            <a:r>
              <a:rPr kumimoji="0" sz="3200" b="1" i="0" strike="noStrike" kern="1200" cap="none" spc="-79"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Jesus</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from</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a</a:t>
            </a:r>
            <a:r>
              <a:rPr kumimoji="0" sz="3200" b="1" i="0" strike="noStrike" kern="1200" cap="none" spc="-11"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distance</a:t>
            </a:r>
            <a:endParaRPr kumimoji="0" sz="2800" b="1" i="0" strike="noStrike" kern="1200" cap="none" spc="0" normalizeH="0" baseline="0" noProof="0" dirty="0">
              <a:ln>
                <a:noFill/>
              </a:ln>
              <a:effectLst/>
              <a:uLnTx/>
              <a:uFillTx/>
              <a:ea typeface="+mn-ea"/>
              <a:cs typeface="Corbel"/>
            </a:endParaRPr>
          </a:p>
          <a:p>
            <a:pPr marL="465138" marR="171926" lvl="0" indent="-239713" algn="l" defTabSz="457200" rtl="0" eaLnBrk="1" fontAlgn="auto" latinLnBrk="0" hangingPunct="1">
              <a:buClrTx/>
              <a:buSzPct val="78947"/>
              <a:buFont typeface="Corbel"/>
              <a:buChar char="•"/>
              <a:defRPr/>
            </a:pPr>
            <a:r>
              <a:rPr kumimoji="0" sz="2800" i="0" strike="noStrike" kern="1200" cap="none" spc="0" normalizeH="0" baseline="0" noProof="0" dirty="0">
                <a:ln>
                  <a:noFill/>
                </a:ln>
                <a:effectLst/>
                <a:uLnTx/>
                <a:uFillTx/>
                <a:ea typeface="+mn-ea"/>
                <a:cs typeface="Bookman Old Style"/>
              </a:rPr>
              <a:t>Luke</a:t>
            </a:r>
            <a:r>
              <a:rPr kumimoji="0" sz="2800" i="0" strike="noStrike" kern="1200" cap="none" spc="-34"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22:54</a:t>
            </a:r>
            <a:r>
              <a:rPr kumimoji="0" lang="en-US" sz="2800" i="0" strike="noStrike" kern="1200" cap="none" spc="-8" normalizeH="0" baseline="0" noProof="0" dirty="0">
                <a:ln>
                  <a:noFill/>
                </a:ln>
                <a:effectLst/>
                <a:uLnTx/>
                <a:uFillTx/>
                <a:ea typeface="+mn-ea"/>
                <a:cs typeface="Bookman Old Style"/>
              </a:rPr>
              <a:t> – “… Peter was following at a distance”</a:t>
            </a:r>
          </a:p>
          <a:p>
            <a:pPr marL="922338" marR="171926" lvl="1" indent="-257175" defTabSz="457200">
              <a:buSzPct val="78947"/>
              <a:buFont typeface="Corbel"/>
              <a:buChar char="•"/>
              <a:defRPr/>
            </a:pPr>
            <a:r>
              <a:rPr kumimoji="0" sz="2800" i="0" strike="noStrike" kern="1200" cap="none" spc="0" normalizeH="0" baseline="0" noProof="0" dirty="0">
                <a:ln>
                  <a:noFill/>
                </a:ln>
                <a:effectLst/>
                <a:uLnTx/>
                <a:uFillTx/>
                <a:ea typeface="+mn-ea"/>
                <a:cs typeface="Corbel"/>
              </a:rPr>
              <a:t>He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was</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concerned</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but</a:t>
            </a:r>
            <a:r>
              <a:rPr kumimoji="0" lang="en-US" sz="2800" i="0" strike="noStrike" kern="1200" cap="none" spc="0" normalizeH="0" baseline="0" noProof="0" dirty="0">
                <a:ln>
                  <a:noFill/>
                </a:ln>
                <a:effectLst/>
                <a:uLnTx/>
                <a:uFillTx/>
                <a:ea typeface="+mn-ea"/>
                <a:cs typeface="Corbel"/>
              </a:rPr>
              <a:t>,</a:t>
            </a:r>
            <a:r>
              <a:rPr kumimoji="0" sz="2800" i="0" strike="noStrike" kern="1200" cap="none" spc="-4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like</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rest</a:t>
            </a:r>
            <a:r>
              <a:rPr kumimoji="0" lang="en-US" sz="2800" i="0" strike="noStrike" kern="1200" cap="none" spc="0" normalizeH="0" baseline="0" noProof="0" dirty="0">
                <a:ln>
                  <a:noFill/>
                </a:ln>
                <a:effectLst/>
                <a:uLnTx/>
                <a:uFillTx/>
                <a:ea typeface="+mn-ea"/>
                <a:cs typeface="Corbel"/>
              </a:rPr>
              <a:t>,</a:t>
            </a:r>
            <a:r>
              <a:rPr kumimoji="0" sz="2800" i="0" strike="noStrike" kern="1200" cap="none" spc="-23"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he </a:t>
            </a:r>
            <a:r>
              <a:rPr kumimoji="0" sz="2800" i="0" strike="noStrike" kern="1200" cap="none" spc="0" normalizeH="0" baseline="0" noProof="0" dirty="0">
                <a:ln>
                  <a:noFill/>
                </a:ln>
                <a:effectLst/>
                <a:uLnTx/>
                <a:uFillTx/>
                <a:ea typeface="+mn-ea"/>
                <a:cs typeface="Corbel"/>
              </a:rPr>
              <a:t>had</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left</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Him</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garden.</a:t>
            </a:r>
            <a:endParaRPr kumimoji="0" sz="2800" i="0" strike="noStrike" kern="1200" cap="none" spc="0" normalizeH="0" baseline="0" noProof="0" dirty="0">
              <a:ln>
                <a:noFill/>
              </a:ln>
              <a:effectLst/>
              <a:uLnTx/>
              <a:uFillTx/>
              <a:ea typeface="+mn-ea"/>
              <a:cs typeface="Corbel"/>
            </a:endParaRPr>
          </a:p>
          <a:p>
            <a:pPr marL="922338" marR="117634" lvl="1" indent="-257175" defTabSz="457200">
              <a:buSzPct val="78947"/>
              <a:buFontTx/>
              <a:buChar char="•"/>
              <a:defRPr/>
            </a:pPr>
            <a:r>
              <a:rPr kumimoji="0" sz="2800" i="0" strike="noStrike" kern="1200" cap="none" spc="0" normalizeH="0" baseline="0" noProof="0" dirty="0">
                <a:ln>
                  <a:noFill/>
                </a:ln>
                <a:effectLst/>
                <a:uLnTx/>
                <a:uFillTx/>
                <a:ea typeface="+mn-ea"/>
                <a:cs typeface="Corbel"/>
              </a:rPr>
              <a:t>W</a:t>
            </a:r>
            <a:r>
              <a:rPr kumimoji="0" lang="en-US" sz="2800" i="0" strike="noStrike" kern="1200" cap="none" spc="0" normalizeH="0" baseline="0" noProof="0" dirty="0">
                <a:ln>
                  <a:noFill/>
                </a:ln>
                <a:effectLst/>
                <a:uLnTx/>
                <a:uFillTx/>
                <a:ea typeface="+mn-ea"/>
                <a:cs typeface="Corbel"/>
              </a:rPr>
              <a:t>hy</a:t>
            </a:r>
            <a:r>
              <a:rPr kumimoji="0" sz="2800" i="0" strike="noStrike" kern="1200" cap="none" spc="-23" normalizeH="0" baseline="0" noProof="0" dirty="0">
                <a:ln>
                  <a:noFill/>
                </a:ln>
                <a:effectLst/>
                <a:uLnTx/>
                <a:uFillTx/>
                <a:ea typeface="+mn-ea"/>
                <a:cs typeface="Corbel"/>
              </a:rPr>
              <a:t> </a:t>
            </a:r>
            <a:r>
              <a:rPr kumimoji="0" lang="en-US" sz="2800" i="0" strike="noStrike" kern="1200" cap="none" spc="-23" normalizeH="0" baseline="0" noProof="0" dirty="0">
                <a:ln>
                  <a:noFill/>
                </a:ln>
                <a:effectLst/>
                <a:uLnTx/>
                <a:uFillTx/>
                <a:ea typeface="+mn-ea"/>
                <a:cs typeface="Corbel"/>
              </a:rPr>
              <a:t>follow </a:t>
            </a:r>
            <a:r>
              <a:rPr kumimoji="0" sz="2800" i="0" strike="noStrike" kern="1200" cap="none" spc="0" normalizeH="0" baseline="0" noProof="0" dirty="0">
                <a:ln>
                  <a:noFill/>
                </a:ln>
                <a:effectLst/>
                <a:uLnTx/>
                <a:uFillTx/>
                <a:ea typeface="+mn-ea"/>
                <a:cs typeface="Corbel"/>
              </a:rPr>
              <a:t>at</a:t>
            </a:r>
            <a:r>
              <a:rPr kumimoji="0" sz="2800" i="0" strike="noStrike" kern="1200" cap="none" spc="-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a:t>
            </a:r>
            <a:r>
              <a:rPr kumimoji="0" sz="2800" i="0" strike="noStrike" kern="1200" cap="none" spc="-4"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distance?</a:t>
            </a:r>
            <a:endParaRPr kumimoji="0" lang="en-US" sz="2800" i="0" strike="noStrike" kern="1200" cap="none" spc="-8" normalizeH="0" baseline="0" noProof="0" dirty="0">
              <a:ln>
                <a:noFill/>
              </a:ln>
              <a:effectLst/>
              <a:uLnTx/>
              <a:uFillTx/>
              <a:ea typeface="+mn-ea"/>
              <a:cs typeface="Corbel"/>
            </a:endParaRPr>
          </a:p>
          <a:p>
            <a:pPr marL="922338" marR="117634" lvl="1" indent="-257175" defTabSz="457200">
              <a:buSzPct val="78947"/>
              <a:buFontTx/>
              <a:buChar char="•"/>
              <a:defRPr/>
            </a:pPr>
            <a:r>
              <a:rPr kumimoji="0" sz="2800" i="0" strike="noStrike" kern="1200" cap="none" spc="0" normalizeH="0" baseline="0" noProof="0" dirty="0">
                <a:ln>
                  <a:noFill/>
                </a:ln>
                <a:effectLst/>
                <a:uLnTx/>
                <a:uFillTx/>
                <a:ea typeface="+mn-ea"/>
                <a:cs typeface="Corbel"/>
              </a:rPr>
              <a:t>W</a:t>
            </a:r>
            <a:r>
              <a:rPr kumimoji="0" lang="en-US" sz="2800" i="0" strike="noStrike" kern="1200" cap="none" spc="0" normalizeH="0" baseline="0" noProof="0" dirty="0">
                <a:ln>
                  <a:noFill/>
                </a:ln>
                <a:effectLst/>
                <a:uLnTx/>
                <a:uFillTx/>
                <a:ea typeface="+mn-ea"/>
                <a:cs typeface="Corbel"/>
              </a:rPr>
              <a:t>hat happened </a:t>
            </a:r>
            <a:r>
              <a:rPr kumimoji="0" sz="2800" i="0" strike="noStrike" kern="1200" cap="none" spc="0" normalizeH="0" baseline="0" noProof="0" dirty="0">
                <a:ln>
                  <a:noFill/>
                </a:ln>
                <a:effectLst/>
                <a:uLnTx/>
                <a:uFillTx/>
                <a:ea typeface="+mn-ea"/>
                <a:cs typeface="Corbel"/>
              </a:rPr>
              <a:t>to</a:t>
            </a:r>
            <a:r>
              <a:rPr kumimoji="0" lang="en-US" sz="2800" i="0" strike="noStrike" kern="1200" cap="none" spc="0" normalizeH="0" baseline="0" noProof="0" dirty="0">
                <a:ln>
                  <a:noFill/>
                </a:ln>
                <a:effectLst/>
                <a:uLnTx/>
                <a:uFillTx/>
                <a:ea typeface="+mn-ea"/>
                <a:cs typeface="Corbel"/>
              </a:rPr>
              <a:t> his initial boldness in the garden to</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keep</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him</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from</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openly</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defending</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innocence </a:t>
            </a:r>
            <a:r>
              <a:rPr kumimoji="0" sz="2800" i="0" strike="noStrike" kern="1200" cap="none" spc="0" normalizeH="0" baseline="0" noProof="0" dirty="0">
                <a:ln>
                  <a:noFill/>
                </a:ln>
                <a:effectLst/>
                <a:uLnTx/>
                <a:uFillTx/>
                <a:ea typeface="+mn-ea"/>
                <a:cs typeface="Corbel"/>
              </a:rPr>
              <a:t>of</a:t>
            </a:r>
            <a:r>
              <a:rPr kumimoji="0" sz="2800" i="0" strike="noStrike" kern="1200" cap="none" spc="-7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Jesus</a:t>
            </a:r>
            <a:r>
              <a:rPr kumimoji="0" sz="2800" i="0" strike="noStrike" kern="1200" cap="none" spc="-19" normalizeH="0" baseline="0" noProof="0" dirty="0">
                <a:ln>
                  <a:noFill/>
                </a:ln>
                <a:effectLst/>
                <a:uLnTx/>
                <a:uFillTx/>
                <a:ea typeface="+mn-ea"/>
                <a:cs typeface="Corbel"/>
              </a:rPr>
              <a:t> </a:t>
            </a:r>
            <a:r>
              <a:rPr kumimoji="0" lang="en-US" sz="2800" i="0" strike="noStrike" kern="1200" cap="none" spc="0" normalizeH="0" baseline="0" noProof="0" dirty="0">
                <a:ln>
                  <a:noFill/>
                </a:ln>
                <a:effectLst/>
                <a:uLnTx/>
                <a:uFillTx/>
                <a:ea typeface="+mn-ea"/>
                <a:cs typeface="Corbel"/>
              </a:rPr>
              <a:t>now</a:t>
            </a:r>
            <a:r>
              <a:rPr kumimoji="0" sz="2800" i="0" strike="noStrike" kern="1200" cap="none" spc="-8" normalizeH="0" baseline="0" noProof="0" dirty="0">
                <a:ln>
                  <a:noFill/>
                </a:ln>
                <a:effectLst/>
                <a:uLnTx/>
                <a:uFillTx/>
                <a:ea typeface="+mn-ea"/>
                <a:cs typeface="Corbel"/>
              </a:rPr>
              <a:t>?</a:t>
            </a:r>
            <a:endParaRPr kumimoji="0" lang="en-US" sz="2800" i="0" strike="noStrike" kern="1200" cap="none" spc="-8" normalizeH="0" baseline="0" noProof="0" dirty="0">
              <a:ln>
                <a:noFill/>
              </a:ln>
              <a:effectLst/>
              <a:uLnTx/>
              <a:uFillTx/>
              <a:ea typeface="+mn-ea"/>
              <a:cs typeface="Corbel"/>
            </a:endParaRPr>
          </a:p>
          <a:p>
            <a:pPr marL="465138" marR="117634" indent="-257175" defTabSz="457200">
              <a:buSzPct val="78947"/>
              <a:buFontTx/>
              <a:buChar char="•"/>
              <a:defRPr/>
            </a:pPr>
            <a:r>
              <a:rPr lang="en-US" sz="2800" spc="-8" dirty="0">
                <a:cs typeface="Corbel"/>
              </a:rPr>
              <a:t>cf. Romans 10:6-9 – “The word is near you, in your mouth and in your heart”</a:t>
            </a:r>
            <a:endParaRPr kumimoji="0" sz="2800" i="0" strike="noStrike" kern="1200" cap="none" spc="0" normalizeH="0" baseline="0" noProof="0" dirty="0">
              <a:ln>
                <a:noFill/>
              </a:ln>
              <a:effectLst/>
              <a:uLnTx/>
              <a:uFillTx/>
              <a:ea typeface="+mn-ea"/>
              <a:cs typeface="Corbel"/>
            </a:endParaRPr>
          </a:p>
        </p:txBody>
      </p:sp>
      <p:sp>
        <p:nvSpPr>
          <p:cNvPr id="7" name="object 2">
            <a:extLst>
              <a:ext uri="{FF2B5EF4-FFF2-40B4-BE49-F238E27FC236}">
                <a16:creationId xmlns:a16="http://schemas.microsoft.com/office/drawing/2014/main" id="{F2E77170-D30C-1985-24BC-AB70FB50BE76}"/>
              </a:ext>
            </a:extLst>
          </p:cNvPr>
          <p:cNvSpPr txBox="1">
            <a:spLocks/>
          </p:cNvSpPr>
          <p:nvPr/>
        </p:nvSpPr>
        <p:spPr>
          <a:xfrm>
            <a:off x="457200" y="457200"/>
            <a:ext cx="719249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71"/>
              </a:spcBef>
            </a:pPr>
            <a:r>
              <a:rPr lang="en-US" sz="4000" b="1" cap="none" dirty="0"/>
              <a:t>Why</a:t>
            </a:r>
            <a:r>
              <a:rPr lang="en-US" sz="4000" b="1" cap="none" spc="-83" dirty="0"/>
              <a:t> </a:t>
            </a:r>
            <a:r>
              <a:rPr lang="en-US" sz="4000" b="1" cap="none" dirty="0"/>
              <a:t>did</a:t>
            </a:r>
            <a:r>
              <a:rPr lang="en-US" sz="4000" b="1" cap="none" spc="-71" dirty="0"/>
              <a:t> </a:t>
            </a:r>
            <a:r>
              <a:rPr lang="en-US" sz="4000" b="1" cap="none" spc="-15" dirty="0"/>
              <a:t>Peter</a:t>
            </a:r>
            <a:r>
              <a:rPr lang="en-US" sz="4000" b="1" cap="none" spc="-71" dirty="0"/>
              <a:t> </a:t>
            </a:r>
            <a:r>
              <a:rPr lang="en-US" sz="4000" b="1" cap="none" dirty="0"/>
              <a:t>deny</a:t>
            </a:r>
            <a:r>
              <a:rPr lang="en-US" sz="4000" b="1" cap="none" spc="-124" dirty="0"/>
              <a:t> </a:t>
            </a:r>
            <a:r>
              <a:rPr lang="en-US" sz="4000" b="1" cap="none" spc="-8" dirty="0"/>
              <a:t>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7200" y="1371600"/>
            <a:ext cx="8476938" cy="5350022"/>
          </a:xfrm>
          <a:prstGeom prst="rect">
            <a:avLst/>
          </a:prstGeom>
        </p:spPr>
        <p:txBody>
          <a:bodyPr vert="horz" wrap="square" lIns="0" tIns="55721" rIns="0" bIns="0" rtlCol="0">
            <a:spAutoFit/>
          </a:bodyPr>
          <a:lstStyle/>
          <a:p>
            <a:pPr marR="0" lvl="0"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He</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warmed</a:t>
            </a:r>
            <a:r>
              <a:rPr kumimoji="0" sz="3200" b="1" i="0" strike="noStrike" kern="1200" cap="none" spc="-41"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himself</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in</a:t>
            </a:r>
            <a:r>
              <a:rPr kumimoji="0" sz="3200" b="1" i="0" strike="noStrike" kern="1200" cap="none" spc="-19"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the</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camp</a:t>
            </a:r>
            <a:r>
              <a:rPr kumimoji="0" sz="3200" b="1" i="0" strike="noStrike" kern="1200" cap="none" spc="-26"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of</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the</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8" normalizeH="0" baseline="0" noProof="0" dirty="0">
                <a:ln>
                  <a:noFill/>
                </a:ln>
                <a:effectLst/>
                <a:uLnTx/>
                <a:uFill>
                  <a:solidFill>
                    <a:srgbClr val="000000"/>
                  </a:solidFill>
                </a:uFill>
                <a:ea typeface="+mn-ea"/>
                <a:cs typeface="Corbel"/>
              </a:rPr>
              <a:t>enemy</a:t>
            </a:r>
            <a:endParaRPr kumimoji="0" sz="2800" b="1" i="0" strike="noStrike" kern="1200" cap="none" spc="0" normalizeH="0" baseline="0" noProof="0" dirty="0">
              <a:ln>
                <a:noFill/>
              </a:ln>
              <a:effectLst/>
              <a:uLnTx/>
              <a:uFillTx/>
              <a:ea typeface="+mn-ea"/>
              <a:cs typeface="Corbel"/>
            </a:endParaRPr>
          </a:p>
          <a:p>
            <a:pPr marL="465138" marR="0" lvl="0" indent="-233363"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Bookman Old Style"/>
              </a:rPr>
              <a:t>John </a:t>
            </a:r>
            <a:r>
              <a:rPr kumimoji="0" sz="2800" i="0" strike="noStrike" kern="1200" cap="none" spc="-8" normalizeH="0" baseline="0" noProof="0" dirty="0">
                <a:ln>
                  <a:noFill/>
                </a:ln>
                <a:effectLst/>
                <a:uLnTx/>
                <a:uFillTx/>
                <a:ea typeface="+mn-ea"/>
                <a:cs typeface="Bookman Old Style"/>
              </a:rPr>
              <a:t>18:</a:t>
            </a:r>
            <a:r>
              <a:rPr kumimoji="0" lang="en-US" sz="2800" i="0" strike="noStrike" kern="1200" cap="none" spc="-8" normalizeH="0" baseline="0" noProof="0" dirty="0">
                <a:ln>
                  <a:noFill/>
                </a:ln>
                <a:effectLst/>
                <a:uLnTx/>
                <a:uFillTx/>
                <a:ea typeface="+mn-ea"/>
                <a:cs typeface="Bookman Old Style"/>
              </a:rPr>
              <a:t>1</a:t>
            </a:r>
            <a:r>
              <a:rPr kumimoji="0" sz="2800" i="0" strike="noStrike" kern="1200" cap="none" spc="-19" normalizeH="0" baseline="0" noProof="0" dirty="0">
                <a:ln>
                  <a:noFill/>
                </a:ln>
                <a:effectLst/>
                <a:uLnTx/>
                <a:uFillTx/>
                <a:ea typeface="+mn-ea"/>
                <a:cs typeface="Bookman Old Style"/>
              </a:rPr>
              <a:t>8</a:t>
            </a:r>
            <a:r>
              <a:rPr kumimoji="0" lang="en-US" sz="2800" i="0" strike="noStrike" kern="1200" cap="none" spc="-19" normalizeH="0" baseline="0" noProof="0" dirty="0">
                <a:ln>
                  <a:noFill/>
                </a:ln>
                <a:effectLst/>
                <a:uLnTx/>
                <a:uFillTx/>
                <a:ea typeface="+mn-ea"/>
                <a:cs typeface="Bookman Old Style"/>
              </a:rPr>
              <a:t> – “Peter also was with them”</a:t>
            </a:r>
          </a:p>
          <a:p>
            <a:pPr marL="688975" lvl="1" indent="-233363" defTabSz="457200">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Corbel"/>
              </a:rPr>
              <a:t>He</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was</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“enemy</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territory”</a:t>
            </a:r>
            <a:r>
              <a:rPr kumimoji="0" sz="2800" i="0" strike="noStrike" kern="1200" cap="none" spc="-19" normalizeH="0" baseline="0" noProof="0" dirty="0">
                <a:ln>
                  <a:noFill/>
                </a:ln>
                <a:effectLst/>
                <a:uLnTx/>
                <a:uFillTx/>
                <a:ea typeface="+mn-ea"/>
                <a:cs typeface="Corbel"/>
              </a:rPr>
              <a:t> </a:t>
            </a:r>
            <a:r>
              <a:rPr kumimoji="0" sz="2800" i="0" strike="noStrike" kern="1200" cap="none" spc="-15" normalizeH="0" baseline="0" noProof="0" dirty="0">
                <a:ln>
                  <a:noFill/>
                </a:ln>
                <a:effectLst/>
                <a:uLnTx/>
                <a:uFillTx/>
                <a:ea typeface="+mn-ea"/>
                <a:cs typeface="Corbel"/>
              </a:rPr>
              <a:t>now.</a:t>
            </a:r>
            <a:endParaRPr kumimoji="0" sz="2800" i="0" strike="noStrike" kern="1200" cap="none" spc="0" normalizeH="0" baseline="0" noProof="0" dirty="0">
              <a:ln>
                <a:noFill/>
              </a:ln>
              <a:effectLst/>
              <a:uLnTx/>
              <a:uFillTx/>
              <a:ea typeface="+mn-ea"/>
              <a:cs typeface="Corbel"/>
            </a:endParaRPr>
          </a:p>
          <a:p>
            <a:pPr marL="465138" marR="0" lvl="0" indent="-233363" algn="l" defTabSz="457200" rtl="0" eaLnBrk="1" fontAlgn="auto" latinLnBrk="0" hangingPunct="1">
              <a:buClr>
                <a:schemeClr val="tx1"/>
              </a:buClr>
              <a:buSzPct val="100000"/>
              <a:buFont typeface="Arial" panose="020B0604020202020204" pitchFamily="34" charset="0"/>
              <a:buChar char="•"/>
              <a:tabLst/>
              <a:defRPr/>
            </a:pPr>
            <a:r>
              <a:rPr kumimoji="0" sz="2800" i="0" strike="noStrike" kern="1200" cap="none" spc="0" normalizeH="0" baseline="0" noProof="0" dirty="0">
                <a:ln>
                  <a:noFill/>
                </a:ln>
                <a:effectLst/>
                <a:uLnTx/>
                <a:uFillTx/>
                <a:ea typeface="+mn-ea"/>
                <a:cs typeface="Corbel"/>
              </a:rPr>
              <a:t>He</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was</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cold</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and</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there</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was</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a:t>
            </a:r>
            <a:r>
              <a:rPr kumimoji="0" sz="2800" i="0" strike="noStrike" kern="1200" cap="none" spc="-8" normalizeH="0" baseline="0" noProof="0" dirty="0">
                <a:ln>
                  <a:noFill/>
                </a:ln>
                <a:effectLst/>
                <a:uLnTx/>
                <a:uFillTx/>
                <a:ea typeface="+mn-ea"/>
                <a:cs typeface="Corbel"/>
              </a:rPr>
              <a:t> fire.</a:t>
            </a:r>
            <a:r>
              <a:rPr kumimoji="0" lang="en-US"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He</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ma</a:t>
            </a:r>
            <a:r>
              <a:rPr kumimoji="0" lang="en-US" sz="2800" i="0" strike="noStrike" kern="1200" cap="none" spc="0" normalizeH="0" baseline="0" noProof="0" dirty="0">
                <a:ln>
                  <a:noFill/>
                </a:ln>
                <a:effectLst/>
                <a:uLnTx/>
                <a:uFillTx/>
                <a:ea typeface="+mn-ea"/>
                <a:cs typeface="Corbel"/>
              </a:rPr>
              <a:t>d</a:t>
            </a:r>
            <a:r>
              <a:rPr kumimoji="0" sz="2800" i="0" strike="noStrike" kern="1200" cap="none" spc="0" normalizeH="0" baseline="0" noProof="0" dirty="0">
                <a:ln>
                  <a:noFill/>
                </a:ln>
                <a:effectLst/>
                <a:uLnTx/>
                <a:uFillTx/>
                <a:ea typeface="+mn-ea"/>
                <a:cs typeface="Corbel"/>
              </a:rPr>
              <a:t>e</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his</a:t>
            </a:r>
            <a:r>
              <a:rPr kumimoji="0" sz="2800" i="0" strike="noStrike" kern="1200" cap="none" spc="-38"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way</a:t>
            </a:r>
            <a:r>
              <a:rPr kumimoji="0" lang="en-US"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fire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surrounded</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by</a:t>
            </a:r>
            <a:r>
              <a:rPr kumimoji="0" lang="en-US" sz="2800" i="0" strike="noStrike" kern="1200" cap="none" spc="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enemies</a:t>
            </a:r>
            <a:r>
              <a:rPr kumimoji="0" sz="2800" i="0" strike="noStrike" kern="1200" cap="none" spc="-49"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of </a:t>
            </a:r>
            <a:r>
              <a:rPr kumimoji="0" sz="2800" i="0" strike="noStrike" kern="1200" cap="none" spc="-8" normalizeH="0" baseline="0" noProof="0" dirty="0">
                <a:ln>
                  <a:noFill/>
                </a:ln>
                <a:effectLst/>
                <a:uLnTx/>
                <a:uFillTx/>
                <a:ea typeface="+mn-ea"/>
                <a:cs typeface="Corbel"/>
              </a:rPr>
              <a:t>Jesus.</a:t>
            </a:r>
            <a:endParaRPr kumimoji="0" sz="2800" i="0" strike="noStrike" kern="1200" cap="none" spc="0" normalizeH="0" baseline="0" noProof="0" dirty="0">
              <a:ln>
                <a:noFill/>
              </a:ln>
              <a:effectLst/>
              <a:uLnTx/>
              <a:uFillTx/>
              <a:ea typeface="+mn-ea"/>
              <a:cs typeface="Corbel"/>
            </a:endParaRPr>
          </a:p>
          <a:p>
            <a:pPr marL="465138" marR="99060" lvl="0" indent="-233363"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Corbel"/>
              </a:rPr>
              <a:t>Being</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there</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opened</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him</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up</a:t>
            </a:r>
            <a:r>
              <a:rPr kumimoji="0" sz="2800" i="0" strike="noStrike" kern="1200" cap="none" spc="-3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to</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greater</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risks</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of</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being </a:t>
            </a:r>
            <a:r>
              <a:rPr kumimoji="0" sz="2800" i="0" strike="noStrike" kern="1200" cap="none" spc="0" normalizeH="0" baseline="0" noProof="0" dirty="0">
                <a:ln>
                  <a:noFill/>
                </a:ln>
                <a:effectLst/>
                <a:uLnTx/>
                <a:uFillTx/>
                <a:ea typeface="+mn-ea"/>
                <a:cs typeface="Corbel"/>
              </a:rPr>
              <a:t>challenged</a:t>
            </a:r>
            <a:r>
              <a:rPr kumimoji="0" sz="2800" i="0" strike="noStrike" kern="1200" cap="none" spc="-4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and</a:t>
            </a:r>
            <a:r>
              <a:rPr kumimoji="0" sz="2800" i="0" strike="noStrike" kern="1200" cap="none" spc="-26"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attacked.</a:t>
            </a:r>
            <a:endParaRPr kumimoji="0" sz="2800" i="0" strike="noStrike" kern="1200" cap="none" spc="0" normalizeH="0" baseline="0" noProof="0" dirty="0">
              <a:ln>
                <a:noFill/>
              </a:ln>
              <a:effectLst/>
              <a:uLnTx/>
              <a:uFillTx/>
              <a:ea typeface="+mn-ea"/>
              <a:cs typeface="Corbel"/>
            </a:endParaRPr>
          </a:p>
          <a:p>
            <a:pPr marL="688975" marR="0" lvl="0" indent="-231775" algn="l" defTabSz="457200" rtl="0" eaLnBrk="1" fontAlgn="auto" latinLnBrk="0" hangingPunct="1">
              <a:buClr>
                <a:schemeClr val="tx1"/>
              </a:buClr>
              <a:buSzPct val="100000"/>
              <a:buFont typeface="Arial" panose="020B0604020202020204" pitchFamily="34" charset="0"/>
              <a:buChar char="•"/>
              <a:defRPr/>
            </a:pPr>
            <a:r>
              <a:rPr kumimoji="0" sz="2800" i="0" strike="noStrike" kern="1200" cap="none" spc="0" normalizeH="0" baseline="0" noProof="0" dirty="0">
                <a:ln>
                  <a:noFill/>
                </a:ln>
                <a:effectLst/>
                <a:uLnTx/>
                <a:uFillTx/>
                <a:ea typeface="+mn-ea"/>
                <a:cs typeface="Corbel"/>
              </a:rPr>
              <a:t>When</a:t>
            </a:r>
            <a:r>
              <a:rPr kumimoji="0" sz="2800" i="0" strike="noStrike" kern="1200" cap="none" spc="-5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10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Satan’s</a:t>
            </a:r>
            <a:r>
              <a:rPr kumimoji="0" sz="2800" i="0" strike="noStrike" kern="1200" cap="none" spc="-34"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territory,</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are</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at</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greater</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danger</a:t>
            </a:r>
            <a:r>
              <a:rPr kumimoji="0" sz="2800" i="0" strike="noStrike" kern="1200" cap="none" spc="-45" normalizeH="0" baseline="0" noProof="0" dirty="0">
                <a:ln>
                  <a:noFill/>
                </a:ln>
                <a:effectLst/>
                <a:uLnTx/>
                <a:uFillTx/>
                <a:ea typeface="+mn-ea"/>
                <a:cs typeface="Corbel"/>
              </a:rPr>
              <a:t> </a:t>
            </a:r>
            <a:r>
              <a:rPr kumimoji="0" sz="2800" i="0" strike="noStrike" kern="1200" cap="none" spc="-19" normalizeH="0" baseline="0" noProof="0" dirty="0">
                <a:ln>
                  <a:noFill/>
                </a:ln>
                <a:effectLst/>
                <a:uLnTx/>
                <a:uFillTx/>
                <a:ea typeface="+mn-ea"/>
                <a:cs typeface="Corbel"/>
              </a:rPr>
              <a:t>of</a:t>
            </a:r>
            <a:r>
              <a:rPr kumimoji="0" lang="en-US"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being</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exploited</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by</a:t>
            </a:r>
            <a:r>
              <a:rPr kumimoji="0" sz="2800" i="0" strike="noStrike" kern="1200" cap="none" spc="-8" normalizeH="0" baseline="0" noProof="0" dirty="0">
                <a:ln>
                  <a:noFill/>
                </a:ln>
                <a:effectLst/>
                <a:uLnTx/>
                <a:uFillTx/>
                <a:ea typeface="+mn-ea"/>
                <a:cs typeface="Corbel"/>
              </a:rPr>
              <a:t> </a:t>
            </a:r>
            <a:r>
              <a:rPr kumimoji="0" sz="2800" i="0" strike="noStrike" kern="1200" cap="none" spc="-15" normalizeH="0" baseline="0" noProof="0" dirty="0">
                <a:ln>
                  <a:noFill/>
                </a:ln>
                <a:effectLst/>
                <a:uLnTx/>
                <a:uFillTx/>
                <a:ea typeface="+mn-ea"/>
                <a:cs typeface="Corbel"/>
              </a:rPr>
              <a:t>him.</a:t>
            </a:r>
            <a:endParaRPr kumimoji="0" lang="en-US" sz="2800" i="0" strike="noStrike" kern="1200" cap="none" spc="-15" normalizeH="0" baseline="0" noProof="0" dirty="0">
              <a:ln>
                <a:noFill/>
              </a:ln>
              <a:effectLst/>
              <a:uLnTx/>
              <a:uFillTx/>
              <a:ea typeface="+mn-ea"/>
              <a:cs typeface="Corbel"/>
            </a:endParaRPr>
          </a:p>
          <a:p>
            <a:pPr marL="688975" marR="0" lvl="0" indent="-231775" algn="l" defTabSz="457200" rtl="0" eaLnBrk="1" fontAlgn="auto" latinLnBrk="0" hangingPunct="1">
              <a:buClr>
                <a:schemeClr val="tx1"/>
              </a:buClr>
              <a:buSzPct val="100000"/>
              <a:buFont typeface="Arial" panose="020B0604020202020204" pitchFamily="34" charset="0"/>
              <a:buChar char="•"/>
              <a:defRPr/>
            </a:pPr>
            <a:r>
              <a:rPr lang="en-US" sz="2800" spc="-15" dirty="0">
                <a:cs typeface="Corbel"/>
              </a:rPr>
              <a:t>cf. I Corinthians 15:33 – “Do not be deceived”</a:t>
            </a:r>
            <a:endParaRPr kumimoji="0" sz="2800" i="0" strike="noStrike" kern="1200" cap="none" spc="0" normalizeH="0" baseline="0" noProof="0" dirty="0">
              <a:ln>
                <a:noFill/>
              </a:ln>
              <a:effectLst/>
              <a:uLnTx/>
              <a:uFillTx/>
              <a:ea typeface="+mn-ea"/>
              <a:cs typeface="Corbel"/>
            </a:endParaRPr>
          </a:p>
        </p:txBody>
      </p:sp>
      <p:sp>
        <p:nvSpPr>
          <p:cNvPr id="7" name="object 2">
            <a:extLst>
              <a:ext uri="{FF2B5EF4-FFF2-40B4-BE49-F238E27FC236}">
                <a16:creationId xmlns:a16="http://schemas.microsoft.com/office/drawing/2014/main" id="{2FFD5F15-A1A2-0C7F-8320-BFFE49B0D194}"/>
              </a:ext>
            </a:extLst>
          </p:cNvPr>
          <p:cNvSpPr txBox="1">
            <a:spLocks/>
          </p:cNvSpPr>
          <p:nvPr/>
        </p:nvSpPr>
        <p:spPr>
          <a:xfrm>
            <a:off x="457200" y="457200"/>
            <a:ext cx="719249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71"/>
              </a:spcBef>
            </a:pPr>
            <a:r>
              <a:rPr lang="en-US" sz="4000" b="1" cap="none" dirty="0"/>
              <a:t>Why</a:t>
            </a:r>
            <a:r>
              <a:rPr lang="en-US" sz="4000" b="1" cap="none" spc="-83" dirty="0"/>
              <a:t> </a:t>
            </a:r>
            <a:r>
              <a:rPr lang="en-US" sz="4000" b="1" cap="none" dirty="0"/>
              <a:t>did</a:t>
            </a:r>
            <a:r>
              <a:rPr lang="en-US" sz="4000" b="1" cap="none" spc="-71" dirty="0"/>
              <a:t> </a:t>
            </a:r>
            <a:r>
              <a:rPr lang="en-US" sz="4000" b="1" cap="none" spc="-15" dirty="0"/>
              <a:t>Peter</a:t>
            </a:r>
            <a:r>
              <a:rPr lang="en-US" sz="4000" b="1" cap="none" spc="-71" dirty="0"/>
              <a:t> </a:t>
            </a:r>
            <a:r>
              <a:rPr lang="en-US" sz="4000" b="1" cap="none" dirty="0"/>
              <a:t>deny</a:t>
            </a:r>
            <a:r>
              <a:rPr lang="en-US" sz="4000" b="1" cap="none" spc="-124" dirty="0"/>
              <a:t> </a:t>
            </a:r>
            <a:r>
              <a:rPr lang="en-US" sz="4000" b="1" cap="none" spc="-8" dirty="0"/>
              <a:t>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7200" y="1371600"/>
            <a:ext cx="8299609" cy="4903746"/>
          </a:xfrm>
          <a:prstGeom prst="rect">
            <a:avLst/>
          </a:prstGeom>
        </p:spPr>
        <p:txBody>
          <a:bodyPr vert="horz" wrap="square" lIns="0" tIns="101441" rIns="0" bIns="0" rtlCol="0">
            <a:spAutoFit/>
          </a:bodyPr>
          <a:lstStyle/>
          <a:p>
            <a:pPr marR="0" lvl="0" algn="l" defTabSz="457200" rtl="0" eaLnBrk="1" fontAlgn="auto" latinLnBrk="0" hangingPunct="1">
              <a:buClrTx/>
              <a:buSzTx/>
              <a:buFontTx/>
              <a:buNone/>
              <a:tabLst/>
              <a:defRPr/>
            </a:pPr>
            <a:r>
              <a:rPr kumimoji="0" sz="3200" b="1" i="0" strike="noStrike" kern="1200" cap="none" spc="0" normalizeH="0" baseline="0" noProof="0" dirty="0">
                <a:ln>
                  <a:noFill/>
                </a:ln>
                <a:effectLst/>
                <a:uLnTx/>
                <a:uFill>
                  <a:solidFill>
                    <a:srgbClr val="000000"/>
                  </a:solidFill>
                </a:uFill>
                <a:ea typeface="+mn-ea"/>
                <a:cs typeface="Corbel"/>
              </a:rPr>
              <a:t>He</a:t>
            </a:r>
            <a:r>
              <a:rPr kumimoji="0" sz="3200" b="1" i="0" strike="noStrike" kern="1200" cap="none" spc="-23"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failed</a:t>
            </a:r>
            <a:r>
              <a:rPr kumimoji="0" sz="3200" b="1" i="0" strike="noStrike" kern="1200" cap="none" spc="-19"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to</a:t>
            </a:r>
            <a:r>
              <a:rPr kumimoji="0" sz="3200" b="1" i="0" strike="noStrike" kern="1200" cap="none" spc="-23" normalizeH="0" baseline="0" noProof="0" dirty="0">
                <a:ln>
                  <a:noFill/>
                </a:ln>
                <a:effectLst/>
                <a:uLnTx/>
                <a:uFill>
                  <a:solidFill>
                    <a:srgbClr val="000000"/>
                  </a:solidFill>
                </a:uFill>
                <a:ea typeface="+mn-ea"/>
                <a:cs typeface="Corbel"/>
              </a:rPr>
              <a:t> </a:t>
            </a:r>
            <a:r>
              <a:rPr kumimoji="0" lang="en-US" sz="3200" b="1" i="0" strike="noStrike" kern="1200" cap="none" spc="0" normalizeH="0" baseline="0" noProof="0" dirty="0">
                <a:ln>
                  <a:noFill/>
                </a:ln>
                <a:effectLst/>
                <a:uLnTx/>
                <a:uFill>
                  <a:solidFill>
                    <a:srgbClr val="000000"/>
                  </a:solidFill>
                </a:uFill>
                <a:ea typeface="+mn-ea"/>
                <a:cs typeface="Corbel"/>
              </a:rPr>
              <a:t>continue to</a:t>
            </a:r>
            <a:r>
              <a:rPr kumimoji="0" sz="3200" b="1" i="0" strike="noStrike" kern="1200" cap="none" spc="-38"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defend</a:t>
            </a:r>
            <a:r>
              <a:rPr kumimoji="0" sz="3200" b="1" i="0" strike="noStrike" kern="1200" cap="none" spc="-38" normalizeH="0" baseline="0" noProof="0" dirty="0">
                <a:ln>
                  <a:noFill/>
                </a:ln>
                <a:effectLst/>
                <a:uLnTx/>
                <a:uFill>
                  <a:solidFill>
                    <a:srgbClr val="000000"/>
                  </a:solidFill>
                </a:uFill>
                <a:ea typeface="+mn-ea"/>
                <a:cs typeface="Corbel"/>
              </a:rPr>
              <a:t> </a:t>
            </a:r>
            <a:r>
              <a:rPr kumimoji="0" lang="en-US" sz="3200" b="1" i="0" strike="noStrike" kern="1200" cap="none" spc="0" normalizeH="0" baseline="0" noProof="0" dirty="0">
                <a:ln>
                  <a:noFill/>
                </a:ln>
                <a:effectLst/>
                <a:uLnTx/>
                <a:uFill>
                  <a:solidFill>
                    <a:srgbClr val="000000"/>
                  </a:solidFill>
                </a:uFill>
                <a:ea typeface="+mn-ea"/>
                <a:cs typeface="Corbel"/>
              </a:rPr>
              <a:t>Jesus</a:t>
            </a:r>
            <a:endParaRPr kumimoji="0" sz="2800" b="1" i="0" strike="noStrike" kern="1200" cap="none" spc="0" normalizeH="0" baseline="0" noProof="0" dirty="0">
              <a:ln>
                <a:noFill/>
              </a:ln>
              <a:effectLst/>
              <a:uLnTx/>
              <a:uFillTx/>
              <a:ea typeface="+mn-ea"/>
              <a:cs typeface="Corbel"/>
            </a:endParaRPr>
          </a:p>
          <a:p>
            <a:pPr marL="465138" marR="752475" lvl="0" indent="-257175" algn="l" defTabSz="457200" rtl="0" eaLnBrk="1" fontAlgn="auto" latinLnBrk="0" hangingPunct="1">
              <a:buClr>
                <a:schemeClr val="tx1"/>
              </a:buClr>
              <a:buSzPct val="100000"/>
              <a:buFont typeface="Corbel"/>
              <a:buChar char="•"/>
              <a:defRPr/>
            </a:pPr>
            <a:r>
              <a:rPr kumimoji="0" lang="en-US" sz="2800" i="0" strike="noStrike" kern="1200" cap="none" spc="0" normalizeH="0" baseline="0" noProof="0" dirty="0">
                <a:ln>
                  <a:noFill/>
                </a:ln>
                <a:effectLst/>
                <a:uLnTx/>
                <a:uFillTx/>
                <a:ea typeface="+mn-ea"/>
                <a:cs typeface="Bookman Old Style"/>
              </a:rPr>
              <a:t>T</a:t>
            </a:r>
            <a:r>
              <a:rPr kumimoji="0" sz="2800" i="0" strike="noStrike" kern="1200" cap="none" spc="0" normalizeH="0" baseline="0" noProof="0" dirty="0">
                <a:ln>
                  <a:noFill/>
                </a:ln>
                <a:effectLst/>
                <a:uLnTx/>
                <a:uFillTx/>
                <a:ea typeface="+mn-ea"/>
                <a:cs typeface="Corbel"/>
              </a:rPr>
              <a:t>he</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result</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is</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he</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denie</a:t>
            </a:r>
            <a:r>
              <a:rPr kumimoji="0" lang="en-US" sz="2800" i="0" strike="noStrike" kern="1200" cap="none" spc="0" normalizeH="0" baseline="0" noProof="0" dirty="0">
                <a:ln>
                  <a:noFill/>
                </a:ln>
                <a:effectLst/>
                <a:uLnTx/>
                <a:uFillTx/>
                <a:ea typeface="+mn-ea"/>
                <a:cs typeface="Corbel"/>
              </a:rPr>
              <a:t>d</a:t>
            </a:r>
            <a:r>
              <a:rPr kumimoji="0" sz="2800" i="0" strike="noStrike" kern="1200" cap="none" spc="-7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Jesus</a:t>
            </a:r>
            <a:r>
              <a:rPr kumimoji="0" sz="2800" i="0" strike="noStrike" kern="1200" cap="none" spc="-26" normalizeH="0" baseline="0" noProof="0" dirty="0">
                <a:ln>
                  <a:noFill/>
                </a:ln>
                <a:effectLst/>
                <a:uLnTx/>
                <a:uFillTx/>
                <a:ea typeface="+mn-ea"/>
                <a:cs typeface="Corbel"/>
              </a:rPr>
              <a:t> </a:t>
            </a:r>
            <a:r>
              <a:rPr kumimoji="0" lang="en-US" sz="2800" i="0" strike="noStrike" kern="1200" cap="none" spc="-26" normalizeH="0" baseline="0" noProof="0" dirty="0">
                <a:ln>
                  <a:noFill/>
                </a:ln>
                <a:effectLst/>
                <a:uLnTx/>
                <a:uFillTx/>
                <a:ea typeface="+mn-ea"/>
                <a:cs typeface="Corbel"/>
              </a:rPr>
              <a:t>three</a:t>
            </a:r>
            <a:r>
              <a:rPr kumimoji="0" sz="2800" i="0" strike="noStrike" kern="1200" cap="none" spc="-38"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times.</a:t>
            </a:r>
            <a:endParaRPr kumimoji="0" sz="2800" i="0" strike="noStrike" kern="1200" cap="none" spc="0" normalizeH="0" baseline="0" noProof="0" dirty="0">
              <a:ln>
                <a:noFill/>
              </a:ln>
              <a:effectLst/>
              <a:uLnTx/>
              <a:uFillTx/>
              <a:ea typeface="+mn-ea"/>
              <a:cs typeface="Corbel"/>
            </a:endParaRPr>
          </a:p>
          <a:p>
            <a:pPr marL="688975" marR="0" lvl="0" indent="-223838" algn="l" defTabSz="457200" rtl="0" eaLnBrk="1" fontAlgn="auto" latinLnBrk="0" hangingPunct="1">
              <a:buClr>
                <a:schemeClr val="tx1"/>
              </a:buClr>
              <a:buSzPct val="100000"/>
              <a:buFontTx/>
              <a:buChar char="•"/>
              <a:defRPr/>
            </a:pPr>
            <a:r>
              <a:rPr kumimoji="0" lang="en-US" sz="2800" i="0" strike="noStrike" kern="1200" cap="none" spc="0" normalizeH="0" baseline="0" noProof="0" dirty="0">
                <a:ln>
                  <a:noFill/>
                </a:ln>
                <a:effectLst/>
                <a:uLnTx/>
                <a:uFillTx/>
                <a:ea typeface="+mn-ea"/>
                <a:cs typeface="Corbel"/>
              </a:rPr>
              <a:t>Here</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is</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where</a:t>
            </a:r>
            <a:r>
              <a:rPr kumimoji="0" sz="2800" i="0" strike="noStrike" kern="1200" cap="none" spc="-4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his</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courage</a:t>
            </a:r>
            <a:r>
              <a:rPr kumimoji="0" sz="2800" i="0" strike="noStrike" kern="1200" cap="none" spc="-38"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failed.</a:t>
            </a:r>
            <a:endParaRPr kumimoji="0" lang="en-US" sz="2800" i="0" strike="noStrike" kern="1200" cap="none" spc="-8" normalizeH="0" baseline="0" noProof="0" dirty="0">
              <a:ln>
                <a:noFill/>
              </a:ln>
              <a:effectLst/>
              <a:uLnTx/>
              <a:uFillTx/>
              <a:ea typeface="+mn-ea"/>
              <a:cs typeface="Corbel"/>
            </a:endParaRPr>
          </a:p>
          <a:p>
            <a:pPr marL="688975" marR="0" lvl="0" indent="-223838" algn="l" defTabSz="457200" rtl="0" eaLnBrk="1" fontAlgn="auto" latinLnBrk="0" hangingPunct="1">
              <a:buClr>
                <a:schemeClr val="tx1"/>
              </a:buClr>
              <a:buSzPct val="100000"/>
              <a:buFontTx/>
              <a:buChar char="•"/>
              <a:defRPr/>
            </a:pPr>
            <a:r>
              <a:rPr kumimoji="0" sz="2800" i="0" strike="noStrike" kern="1200" cap="none" spc="0" normalizeH="0" baseline="0" noProof="0" dirty="0">
                <a:ln>
                  <a:noFill/>
                </a:ln>
                <a:effectLst/>
                <a:uLnTx/>
                <a:uFillTx/>
                <a:ea typeface="+mn-ea"/>
                <a:cs typeface="Corbel"/>
              </a:rPr>
              <a:t>Each</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time,</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his</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denials</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became</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more</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intense</a:t>
            </a:r>
            <a:r>
              <a:rPr kumimoji="0" sz="2800" i="0" strike="noStrike" kern="1200" cap="none" spc="-19" normalizeH="0" baseline="0" noProof="0" dirty="0">
                <a:ln>
                  <a:noFill/>
                </a:ln>
                <a:effectLst/>
                <a:uLnTx/>
                <a:uFillTx/>
                <a:ea typeface="+mn-ea"/>
                <a:cs typeface="Corbel"/>
              </a:rPr>
              <a:t> and </a:t>
            </a:r>
            <a:r>
              <a:rPr kumimoji="0" sz="2800" i="0" strike="noStrike" kern="1200" cap="none" spc="-8" normalizeH="0" baseline="0" noProof="0" dirty="0">
                <a:ln>
                  <a:noFill/>
                </a:ln>
                <a:effectLst/>
                <a:uLnTx/>
                <a:uFillTx/>
                <a:ea typeface="+mn-ea"/>
                <a:cs typeface="Corbel"/>
              </a:rPr>
              <a:t>offensive.</a:t>
            </a:r>
            <a:endParaRPr kumimoji="0" lang="en-US" sz="2800" i="0" strike="noStrike" kern="1200" cap="none" spc="-8" normalizeH="0" baseline="0" noProof="0" dirty="0">
              <a:ln>
                <a:noFill/>
              </a:ln>
              <a:effectLst/>
              <a:uLnTx/>
              <a:uFillTx/>
              <a:ea typeface="+mn-ea"/>
              <a:cs typeface="Corbel"/>
            </a:endParaRPr>
          </a:p>
          <a:p>
            <a:pPr marL="1146175" lvl="1" indent="-223838"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That</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is</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the</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nature</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of</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a:t>
            </a:r>
            <a:r>
              <a:rPr kumimoji="0" sz="2800" i="0" strike="noStrike" kern="1200" cap="none" spc="-19"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lack</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of</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courage</a:t>
            </a:r>
            <a:r>
              <a:rPr kumimoji="0" sz="2800" i="0" strike="noStrike" kern="1200" cap="none" spc="-30" normalizeH="0" baseline="0" noProof="0" dirty="0">
                <a:ln>
                  <a:noFill/>
                </a:ln>
                <a:effectLst/>
                <a:uLnTx/>
                <a:uFillTx/>
                <a:ea typeface="+mn-ea"/>
                <a:cs typeface="Corbel"/>
              </a:rPr>
              <a:t> </a:t>
            </a:r>
            <a:r>
              <a:rPr kumimoji="0" sz="2800" i="0" strike="noStrike" kern="1200" cap="none" spc="-15" normalizeH="0" baseline="0" noProof="0" dirty="0">
                <a:ln>
                  <a:noFill/>
                </a:ln>
                <a:effectLst/>
                <a:uLnTx/>
                <a:uFillTx/>
                <a:ea typeface="+mn-ea"/>
                <a:cs typeface="Corbel"/>
              </a:rPr>
              <a:t>when </a:t>
            </a:r>
            <a:r>
              <a:rPr kumimoji="0" sz="2800" i="0" strike="noStrike" kern="1200" cap="none" spc="-8" normalizeH="0" baseline="0" noProof="0" dirty="0">
                <a:ln>
                  <a:noFill/>
                </a:ln>
                <a:effectLst/>
                <a:uLnTx/>
                <a:uFillTx/>
                <a:ea typeface="+mn-ea"/>
                <a:cs typeface="Corbel"/>
              </a:rPr>
              <a:t>press</a:t>
            </a:r>
            <a:r>
              <a:rPr kumimoji="0" lang="en-US" sz="2800" i="0" strike="noStrike" kern="1200" cap="none" spc="-8" normalizeH="0" baseline="0" noProof="0" dirty="0">
                <a:ln>
                  <a:noFill/>
                </a:ln>
                <a:effectLst/>
                <a:uLnTx/>
                <a:uFillTx/>
                <a:ea typeface="+mn-ea"/>
                <a:cs typeface="Corbel"/>
              </a:rPr>
              <a:t>ur</a:t>
            </a:r>
            <a:r>
              <a:rPr kumimoji="0" sz="2800" i="0" strike="noStrike" kern="1200" cap="none" spc="-8" normalizeH="0" baseline="0" noProof="0" dirty="0">
                <a:ln>
                  <a:noFill/>
                </a:ln>
                <a:effectLst/>
                <a:uLnTx/>
                <a:uFillTx/>
                <a:ea typeface="+mn-ea"/>
                <a:cs typeface="Corbel"/>
              </a:rPr>
              <a:t>ed.</a:t>
            </a:r>
            <a:endParaRPr kumimoji="0" lang="en-US" sz="2800" i="0" strike="noStrike" kern="1200" cap="none" spc="-8" normalizeH="0" baseline="0" noProof="0" dirty="0">
              <a:ln>
                <a:noFill/>
              </a:ln>
              <a:effectLst/>
              <a:uLnTx/>
              <a:uFillTx/>
              <a:ea typeface="+mn-ea"/>
              <a:cs typeface="Corbel"/>
            </a:endParaRPr>
          </a:p>
          <a:p>
            <a:pPr marL="1603375" lvl="2" indent="-223838"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When</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challenged,</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26"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will</a:t>
            </a:r>
            <a:r>
              <a:rPr kumimoji="0" sz="2800" i="0" strike="noStrike" kern="1200" cap="none" spc="-4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make</a:t>
            </a:r>
            <a:r>
              <a:rPr kumimoji="0" sz="2800" i="0" strike="noStrike" kern="1200" cap="none" spc="-1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excuses.</a:t>
            </a:r>
            <a:endParaRPr kumimoji="0" lang="en-US" sz="2800" i="0" strike="noStrike" kern="1200" cap="none" spc="-8" normalizeH="0" baseline="0" noProof="0" dirty="0">
              <a:ln>
                <a:noFill/>
              </a:ln>
              <a:effectLst/>
              <a:uLnTx/>
              <a:uFillTx/>
              <a:ea typeface="+mn-ea"/>
              <a:cs typeface="Corbel"/>
            </a:endParaRPr>
          </a:p>
          <a:p>
            <a:pPr marL="688975" indent="-223838" defTabSz="457200">
              <a:buClr>
                <a:schemeClr val="tx1"/>
              </a:buClr>
              <a:buSzPct val="100000"/>
              <a:buFontTx/>
              <a:buChar char="•"/>
              <a:defRPr/>
            </a:pPr>
            <a:r>
              <a:rPr lang="en-US" sz="2800" spc="-8" dirty="0">
                <a:cs typeface="Corbel"/>
              </a:rPr>
              <a:t>cf. John 15:18-23 – “… they have no excuse for their sin”</a:t>
            </a:r>
            <a:endParaRPr kumimoji="0" sz="2800" i="0" strike="noStrike" kern="1200" cap="none" spc="0" normalizeH="0" baseline="0" noProof="0" dirty="0">
              <a:ln>
                <a:noFill/>
              </a:ln>
              <a:effectLst/>
              <a:uLnTx/>
              <a:uFillTx/>
              <a:ea typeface="+mn-ea"/>
              <a:cs typeface="Corbel"/>
            </a:endParaRPr>
          </a:p>
        </p:txBody>
      </p:sp>
      <p:sp>
        <p:nvSpPr>
          <p:cNvPr id="7" name="object 2">
            <a:extLst>
              <a:ext uri="{FF2B5EF4-FFF2-40B4-BE49-F238E27FC236}">
                <a16:creationId xmlns:a16="http://schemas.microsoft.com/office/drawing/2014/main" id="{36DC8912-0B10-EBC1-58C1-2D1348078B6B}"/>
              </a:ext>
            </a:extLst>
          </p:cNvPr>
          <p:cNvSpPr txBox="1">
            <a:spLocks/>
          </p:cNvSpPr>
          <p:nvPr/>
        </p:nvSpPr>
        <p:spPr>
          <a:xfrm>
            <a:off x="457200" y="457200"/>
            <a:ext cx="7192496" cy="624690"/>
          </a:xfrm>
          <a:prstGeom prst="rect">
            <a:avLst/>
          </a:prstGeom>
          <a:effectLst/>
        </p:spPr>
        <p:txBody>
          <a:bodyPr vert="horz" wrap="square" lIns="0" tIns="9049" rIns="0" bIns="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525">
              <a:spcBef>
                <a:spcPts val="71"/>
              </a:spcBef>
            </a:pPr>
            <a:r>
              <a:rPr lang="en-US" sz="4000" b="1" cap="none" dirty="0"/>
              <a:t>Why</a:t>
            </a:r>
            <a:r>
              <a:rPr lang="en-US" sz="4000" b="1" cap="none" spc="-83" dirty="0"/>
              <a:t> </a:t>
            </a:r>
            <a:r>
              <a:rPr lang="en-US" sz="4000" b="1" cap="none" dirty="0"/>
              <a:t>did</a:t>
            </a:r>
            <a:r>
              <a:rPr lang="en-US" sz="4000" b="1" cap="none" spc="-71" dirty="0"/>
              <a:t> </a:t>
            </a:r>
            <a:r>
              <a:rPr lang="en-US" sz="4000" b="1" cap="none" spc="-15" dirty="0"/>
              <a:t>Peter</a:t>
            </a:r>
            <a:r>
              <a:rPr lang="en-US" sz="4000" b="1" cap="none" spc="-71" dirty="0"/>
              <a:t> </a:t>
            </a:r>
            <a:r>
              <a:rPr lang="en-US" sz="4000" b="1" cap="none" dirty="0"/>
              <a:t>deny</a:t>
            </a:r>
            <a:r>
              <a:rPr lang="en-US" sz="4000" b="1" cap="none" spc="-124" dirty="0"/>
              <a:t> </a:t>
            </a:r>
            <a:r>
              <a:rPr lang="en-US" sz="4000" b="1" cap="none" spc="-8" dirty="0"/>
              <a:t>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457200"/>
            <a:ext cx="8297056" cy="624690"/>
          </a:xfrm>
          <a:prstGeom prst="rect">
            <a:avLst/>
          </a:prstGeom>
        </p:spPr>
        <p:txBody>
          <a:bodyPr vert="horz" wrap="square" lIns="0" tIns="9049" rIns="0" bIns="0" rtlCol="0">
            <a:spAutoFit/>
          </a:bodyPr>
          <a:lstStyle/>
          <a:p>
            <a:pPr marL="9525">
              <a:spcBef>
                <a:spcPts val="0"/>
              </a:spcBef>
            </a:pPr>
            <a:r>
              <a:rPr lang="en-US" sz="4000" b="1" cap="none" spc="-19" dirty="0"/>
              <a:t>Will we</a:t>
            </a:r>
            <a:r>
              <a:rPr sz="4000" b="1" cap="none" spc="-45" dirty="0"/>
              <a:t> </a:t>
            </a:r>
            <a:r>
              <a:rPr sz="4000" b="1" cap="none" dirty="0"/>
              <a:t>deny</a:t>
            </a:r>
            <a:r>
              <a:rPr lang="en-US" sz="4000" b="1" cap="none" spc="-45" dirty="0"/>
              <a:t> Jesus?</a:t>
            </a:r>
            <a:endParaRPr sz="4000" b="1" cap="none" spc="-8" dirty="0"/>
          </a:p>
        </p:txBody>
      </p:sp>
      <p:sp>
        <p:nvSpPr>
          <p:cNvPr id="4" name="object 4"/>
          <p:cNvSpPr txBox="1"/>
          <p:nvPr/>
        </p:nvSpPr>
        <p:spPr>
          <a:xfrm>
            <a:off x="457198" y="1371600"/>
            <a:ext cx="8297057" cy="4901822"/>
          </a:xfrm>
          <a:prstGeom prst="rect">
            <a:avLst/>
          </a:prstGeom>
        </p:spPr>
        <p:txBody>
          <a:bodyPr vert="horz" wrap="square" lIns="0" tIns="99536" rIns="0" bIns="0" rtlCol="0" anchor="t" anchorCtr="0">
            <a:spAutoFit/>
          </a:bodyPr>
          <a:lstStyle/>
          <a:p>
            <a:pPr marR="0" lvl="0" algn="l" defTabSz="457200" rtl="0" eaLnBrk="1" fontAlgn="auto" latinLnBrk="0" hangingPunct="1">
              <a:buClrTx/>
              <a:buSzTx/>
              <a:buFontTx/>
              <a:buNone/>
              <a:tabLst/>
              <a:defRPr/>
            </a:pPr>
            <a:r>
              <a:rPr kumimoji="0" lang="en-US" sz="3200" b="1" i="0" strike="noStrike" kern="1200" cap="none" spc="0" normalizeH="0" baseline="0" noProof="0" dirty="0">
                <a:ln>
                  <a:noFill/>
                </a:ln>
                <a:effectLst/>
                <a:uLnTx/>
                <a:uFill>
                  <a:solidFill>
                    <a:srgbClr val="000000"/>
                  </a:solidFill>
                </a:uFill>
                <a:ea typeface="+mn-ea"/>
                <a:cs typeface="Corbel"/>
              </a:rPr>
              <a:t>Are</a:t>
            </a:r>
            <a:r>
              <a:rPr kumimoji="0" sz="3200" b="1" i="0" strike="noStrike" kern="1200" cap="none" spc="-15" normalizeH="0" baseline="0" noProof="0" dirty="0">
                <a:ln>
                  <a:noFill/>
                </a:ln>
                <a:effectLst/>
                <a:uLnTx/>
                <a:uFill>
                  <a:solidFill>
                    <a:srgbClr val="000000"/>
                  </a:solidFill>
                </a:uFill>
                <a:ea typeface="+mn-ea"/>
                <a:cs typeface="Corbel"/>
              </a:rPr>
              <a:t> </a:t>
            </a:r>
            <a:r>
              <a:rPr kumimoji="0" sz="3200" b="1" i="0" strike="noStrike" kern="1200" cap="none" spc="0" normalizeH="0" baseline="0" noProof="0" dirty="0">
                <a:ln>
                  <a:noFill/>
                </a:ln>
                <a:effectLst/>
                <a:uLnTx/>
                <a:uFill>
                  <a:solidFill>
                    <a:srgbClr val="000000"/>
                  </a:solidFill>
                </a:uFill>
                <a:ea typeface="+mn-ea"/>
                <a:cs typeface="Corbel"/>
              </a:rPr>
              <a:t>we </a:t>
            </a:r>
            <a:r>
              <a:rPr kumimoji="0" sz="3200" b="1" i="0" strike="noStrike" kern="1200" cap="none" spc="-8" normalizeH="0" baseline="0" noProof="0" dirty="0">
                <a:ln>
                  <a:noFill/>
                </a:ln>
                <a:effectLst/>
                <a:uLnTx/>
                <a:uFill>
                  <a:solidFill>
                    <a:srgbClr val="000000"/>
                  </a:solidFill>
                </a:uFill>
                <a:ea typeface="+mn-ea"/>
                <a:cs typeface="Corbel"/>
              </a:rPr>
              <a:t>overconfident?</a:t>
            </a:r>
            <a:endParaRPr kumimoji="0" sz="2800" b="1" i="0" strike="noStrike" kern="1200" cap="none" spc="0" normalizeH="0" baseline="0" noProof="0" dirty="0">
              <a:ln>
                <a:noFill/>
              </a:ln>
              <a:effectLst/>
              <a:uLnTx/>
              <a:uFillTx/>
              <a:ea typeface="+mn-ea"/>
              <a:cs typeface="Corbel"/>
            </a:endParaRPr>
          </a:p>
          <a:p>
            <a:pPr marL="465138" marR="3810" lvl="0" indent="-257175" algn="l" defTabSz="457200" rtl="0" eaLnBrk="1" fontAlgn="auto" latinLnBrk="0" hangingPunct="1">
              <a:buClr>
                <a:schemeClr val="tx1"/>
              </a:buClr>
              <a:buSzPct val="100000"/>
              <a:buFontTx/>
              <a:buChar char="•"/>
              <a:defRPr/>
            </a:pPr>
            <a:r>
              <a:rPr kumimoji="0" sz="2800" i="0" strike="noStrike" kern="1200" cap="none" spc="0" normalizeH="0" baseline="0" noProof="0" dirty="0">
                <a:ln>
                  <a:noFill/>
                </a:ln>
                <a:effectLst/>
                <a:uLnTx/>
                <a:uFillTx/>
                <a:ea typeface="+mn-ea"/>
                <a:cs typeface="Corbel"/>
              </a:rPr>
              <a:t>Pride</a:t>
            </a:r>
            <a:endParaRPr kumimoji="0" lang="en-US" sz="2800" i="0" strike="noStrike" kern="1200" cap="none" spc="0" normalizeH="0" baseline="0" noProof="0" dirty="0">
              <a:ln>
                <a:noFill/>
              </a:ln>
              <a:effectLst/>
              <a:uLnTx/>
              <a:uFillTx/>
              <a:ea typeface="+mn-ea"/>
              <a:cs typeface="Corbel"/>
            </a:endParaRPr>
          </a:p>
          <a:p>
            <a:pPr marL="914400" marR="3810" lvl="1" indent="-225425" defTabSz="457200">
              <a:buClr>
                <a:schemeClr val="tx1"/>
              </a:buClr>
              <a:buSzPct val="100000"/>
              <a:buFontTx/>
              <a:buChar char="•"/>
              <a:defRPr/>
            </a:pPr>
            <a:r>
              <a:rPr kumimoji="0" lang="en-US" sz="2800" i="0" strike="noStrike" kern="1200" cap="none" spc="0" normalizeH="0" baseline="0" noProof="0" dirty="0">
                <a:ln>
                  <a:noFill/>
                </a:ln>
                <a:effectLst/>
                <a:uLnTx/>
                <a:uFillTx/>
                <a:ea typeface="+mn-ea"/>
                <a:cs typeface="Corbel"/>
              </a:rPr>
              <a:t>A</a:t>
            </a:r>
            <a:r>
              <a:rPr kumimoji="0" sz="2800" i="0" strike="noStrike" kern="1200" cap="none" spc="-1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dangerous</a:t>
            </a:r>
            <a:r>
              <a:rPr kumimoji="0" sz="2800" i="0" strike="noStrike" kern="1200" cap="none" spc="-4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attitude</a:t>
            </a:r>
            <a:endParaRPr kumimoji="0" lang="en-US" sz="2800" i="0" strike="noStrike" kern="1200" cap="none" spc="0" normalizeH="0" baseline="0" noProof="0" dirty="0">
              <a:ln>
                <a:noFill/>
              </a:ln>
              <a:effectLst/>
              <a:uLnTx/>
              <a:uFillTx/>
              <a:ea typeface="+mn-ea"/>
              <a:cs typeface="Corbel"/>
            </a:endParaRPr>
          </a:p>
          <a:p>
            <a:pPr marL="914400" marR="3810" lvl="1" indent="-225425" defTabSz="457200">
              <a:buClr>
                <a:schemeClr val="tx1"/>
              </a:buClr>
              <a:buSzPct val="100000"/>
              <a:buFontTx/>
              <a:buChar char="•"/>
              <a:defRPr/>
            </a:pPr>
            <a:r>
              <a:rPr kumimoji="0" sz="2800" i="0" strike="noStrike" kern="1200" cap="none" spc="0" normalizeH="0" baseline="0" noProof="0" dirty="0">
                <a:ln>
                  <a:noFill/>
                </a:ln>
                <a:effectLst/>
                <a:uLnTx/>
                <a:uFillTx/>
                <a:ea typeface="+mn-ea"/>
                <a:cs typeface="Corbel"/>
              </a:rPr>
              <a:t>It</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may</a:t>
            </a:r>
            <a:r>
              <a:rPr kumimoji="0" sz="2800" i="0" strike="noStrike" kern="1200" cap="none" spc="-8"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put</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us</a:t>
            </a:r>
            <a:r>
              <a:rPr kumimoji="0" sz="2800" i="0" strike="noStrike" kern="1200" cap="none" spc="-11"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in</a:t>
            </a:r>
            <a:r>
              <a:rPr kumimoji="0" sz="2800" i="0" strike="noStrike" kern="1200" cap="none" spc="-11" normalizeH="0" baseline="0" noProof="0" dirty="0">
                <a:ln>
                  <a:noFill/>
                </a:ln>
                <a:effectLst/>
                <a:uLnTx/>
                <a:uFillTx/>
                <a:ea typeface="+mn-ea"/>
                <a:cs typeface="Corbel"/>
              </a:rPr>
              <a:t> </a:t>
            </a:r>
            <a:r>
              <a:rPr kumimoji="0" sz="2800" i="0" strike="noStrike" kern="1200" cap="none" spc="-38" normalizeH="0" baseline="0" noProof="0" dirty="0">
                <a:ln>
                  <a:noFill/>
                </a:ln>
                <a:effectLst/>
                <a:uLnTx/>
                <a:uFillTx/>
                <a:ea typeface="+mn-ea"/>
                <a:cs typeface="Corbel"/>
              </a:rPr>
              <a:t>a </a:t>
            </a:r>
            <a:r>
              <a:rPr kumimoji="0" sz="2800" i="0" strike="noStrike" kern="1200" cap="none" spc="0" normalizeH="0" baseline="0" noProof="0" dirty="0">
                <a:ln>
                  <a:noFill/>
                </a:ln>
                <a:effectLst/>
                <a:uLnTx/>
                <a:uFillTx/>
                <a:ea typeface="+mn-ea"/>
                <a:cs typeface="Corbel"/>
              </a:rPr>
              <a:t>situation</a:t>
            </a:r>
            <a:r>
              <a:rPr kumimoji="0" sz="2800" i="0" strike="noStrike" kern="1200" cap="none" spc="-30"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where</a:t>
            </a:r>
            <a:r>
              <a:rPr kumimoji="0" sz="2800" i="0" strike="noStrike" kern="1200" cap="none" spc="-45"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we</a:t>
            </a:r>
            <a:r>
              <a:rPr kumimoji="0" sz="2800" i="0" strike="noStrike" kern="1200" cap="none" spc="-34"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are</a:t>
            </a:r>
            <a:r>
              <a:rPr kumimoji="0" sz="2800" i="0" strike="noStrike" kern="1200" cap="none" spc="-23" normalizeH="0" baseline="0" noProof="0" dirty="0">
                <a:ln>
                  <a:noFill/>
                </a:ln>
                <a:effectLst/>
                <a:uLnTx/>
                <a:uFillTx/>
                <a:ea typeface="+mn-ea"/>
                <a:cs typeface="Corbel"/>
              </a:rPr>
              <a:t> </a:t>
            </a:r>
            <a:r>
              <a:rPr kumimoji="0" sz="2800" i="0" strike="noStrike" kern="1200" cap="none" spc="0" normalizeH="0" baseline="0" noProof="0" dirty="0">
                <a:ln>
                  <a:noFill/>
                </a:ln>
                <a:effectLst/>
                <a:uLnTx/>
                <a:uFillTx/>
                <a:ea typeface="+mn-ea"/>
                <a:cs typeface="Corbel"/>
              </a:rPr>
              <a:t>more</a:t>
            </a:r>
            <a:r>
              <a:rPr kumimoji="0" sz="2800" i="0" strike="noStrike" kern="1200" cap="none" spc="-45" normalizeH="0" baseline="0" noProof="0" dirty="0">
                <a:ln>
                  <a:noFill/>
                </a:ln>
                <a:effectLst/>
                <a:uLnTx/>
                <a:uFillTx/>
                <a:ea typeface="+mn-ea"/>
                <a:cs typeface="Corbel"/>
              </a:rPr>
              <a:t> </a:t>
            </a:r>
            <a:r>
              <a:rPr kumimoji="0" sz="2800" i="0" strike="noStrike" kern="1200" cap="none" spc="-8" normalizeH="0" baseline="0" noProof="0" dirty="0">
                <a:ln>
                  <a:noFill/>
                </a:ln>
                <a:effectLst/>
                <a:uLnTx/>
                <a:uFillTx/>
                <a:ea typeface="+mn-ea"/>
                <a:cs typeface="Corbel"/>
              </a:rPr>
              <a:t>vulnerable.</a:t>
            </a:r>
            <a:endParaRPr kumimoji="0" sz="2800" i="0" strike="noStrike" kern="1200" cap="none" spc="0" normalizeH="0" baseline="0" noProof="0" dirty="0">
              <a:ln>
                <a:noFill/>
              </a:ln>
              <a:effectLst/>
              <a:uLnTx/>
              <a:uFillTx/>
              <a:ea typeface="+mn-ea"/>
              <a:cs typeface="Corbel"/>
            </a:endParaRPr>
          </a:p>
          <a:p>
            <a:pPr marL="914400" lvl="1" indent="-222250" defTabSz="457200">
              <a:buClr>
                <a:schemeClr val="tx1"/>
              </a:buClr>
              <a:buSzPct val="100000"/>
              <a:buFont typeface="Corbel"/>
              <a:buChar char="•"/>
              <a:defRPr/>
            </a:pPr>
            <a:r>
              <a:rPr kumimoji="0" sz="2800" i="0" strike="noStrike" kern="1200" cap="none" spc="0" normalizeH="0" baseline="0" noProof="0" dirty="0">
                <a:ln>
                  <a:noFill/>
                </a:ln>
                <a:effectLst/>
                <a:uLnTx/>
                <a:uFillTx/>
                <a:ea typeface="+mn-ea"/>
                <a:cs typeface="Bookman Old Style"/>
              </a:rPr>
              <a:t>Proverbs</a:t>
            </a:r>
            <a:r>
              <a:rPr kumimoji="0" sz="2800" i="0" strike="noStrike" kern="1200" cap="none" spc="-90"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16:18</a:t>
            </a:r>
            <a:r>
              <a:rPr kumimoji="0" lang="en-US" sz="2800" i="0" strike="noStrike" kern="1200" cap="none" spc="-8" normalizeH="0" baseline="0" noProof="0" dirty="0">
                <a:ln>
                  <a:noFill/>
                </a:ln>
                <a:effectLst/>
                <a:uLnTx/>
                <a:uFillTx/>
                <a:ea typeface="+mn-ea"/>
                <a:cs typeface="Bookman Old Style"/>
              </a:rPr>
              <a:t> – “Pride goes before destruction”</a:t>
            </a:r>
            <a:endParaRPr kumimoji="0" sz="2800" i="0" strike="noStrike" kern="1200" cap="none" spc="0" normalizeH="0" baseline="0" noProof="0" dirty="0">
              <a:ln>
                <a:noFill/>
              </a:ln>
              <a:effectLst/>
              <a:uLnTx/>
              <a:uFillTx/>
              <a:ea typeface="+mn-ea"/>
              <a:cs typeface="Bookman Old Style"/>
            </a:endParaRPr>
          </a:p>
          <a:p>
            <a:pPr marL="914400" lvl="1" indent="-222250" defTabSz="457200">
              <a:buClr>
                <a:schemeClr val="tx1"/>
              </a:buClr>
              <a:buSzPct val="100000"/>
              <a:buFont typeface="Corbel"/>
              <a:buChar char="•"/>
              <a:defRPr/>
            </a:pPr>
            <a:r>
              <a:rPr kumimoji="0" lang="en-US" sz="2800" i="0" strike="noStrike" kern="1200" cap="none" spc="-26" normalizeH="0" baseline="0" noProof="0" dirty="0">
                <a:ln>
                  <a:noFill/>
                </a:ln>
                <a:effectLst/>
                <a:uLnTx/>
                <a:uFillTx/>
                <a:ea typeface="+mn-ea"/>
                <a:cs typeface="Bookman Old Style"/>
              </a:rPr>
              <a:t>I</a:t>
            </a:r>
            <a:r>
              <a:rPr kumimoji="0" sz="2800" i="0" strike="noStrike" kern="1200" cap="none" spc="-26"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Corinthians</a:t>
            </a:r>
            <a:r>
              <a:rPr kumimoji="0" sz="2800" i="0" strike="noStrike" kern="1200" cap="none" spc="-56"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10:12</a:t>
            </a:r>
            <a:r>
              <a:rPr lang="en-US" sz="2800" spc="-8" dirty="0">
                <a:cs typeface="Bookman Old Style"/>
              </a:rPr>
              <a:t> – “take heed lest he fall”</a:t>
            </a:r>
            <a:endParaRPr kumimoji="0" sz="2800" i="0" strike="noStrike" kern="1200" cap="none" spc="0" normalizeH="0" baseline="0" noProof="0" dirty="0">
              <a:ln>
                <a:noFill/>
              </a:ln>
              <a:effectLst/>
              <a:uLnTx/>
              <a:uFillTx/>
              <a:ea typeface="+mn-ea"/>
              <a:cs typeface="Bookman Old Style"/>
            </a:endParaRPr>
          </a:p>
          <a:p>
            <a:pPr marL="914400" lvl="1" indent="-222250" defTabSz="457200">
              <a:buClr>
                <a:schemeClr val="tx1"/>
              </a:buClr>
              <a:buSzPct val="100000"/>
              <a:buFont typeface="Corbel"/>
              <a:buChar char="•"/>
              <a:defRPr/>
            </a:pPr>
            <a:r>
              <a:rPr kumimoji="0" sz="2800" i="0" strike="noStrike" kern="1200" cap="none" spc="0" normalizeH="0" baseline="0" noProof="0" dirty="0">
                <a:ln>
                  <a:noFill/>
                </a:ln>
                <a:effectLst/>
                <a:uLnTx/>
                <a:uFillTx/>
                <a:ea typeface="+mn-ea"/>
                <a:cs typeface="Bookman Old Style"/>
              </a:rPr>
              <a:t>James</a:t>
            </a:r>
            <a:r>
              <a:rPr kumimoji="0" sz="2800" i="0" strike="noStrike" kern="1200" cap="none" spc="-49"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4:6,</a:t>
            </a:r>
            <a:r>
              <a:rPr kumimoji="0" sz="2800" i="0" strike="noStrike" kern="1200" cap="none" spc="-45" normalizeH="0" baseline="0" noProof="0" dirty="0">
                <a:ln>
                  <a:noFill/>
                </a:ln>
                <a:effectLst/>
                <a:uLnTx/>
                <a:uFillTx/>
                <a:ea typeface="+mn-ea"/>
                <a:cs typeface="Bookman Old Style"/>
              </a:rPr>
              <a:t> </a:t>
            </a:r>
            <a:r>
              <a:rPr kumimoji="0" sz="2800" i="0" strike="noStrike" kern="1200" cap="none" spc="0" normalizeH="0" baseline="0" noProof="0" dirty="0">
                <a:ln>
                  <a:noFill/>
                </a:ln>
                <a:effectLst/>
                <a:uLnTx/>
                <a:uFillTx/>
                <a:ea typeface="+mn-ea"/>
                <a:cs typeface="Bookman Old Style"/>
              </a:rPr>
              <a:t>10</a:t>
            </a:r>
            <a:r>
              <a:rPr lang="en-US" sz="2800" spc="-8" dirty="0">
                <a:cs typeface="Bookman Old Style"/>
              </a:rPr>
              <a:t> – “</a:t>
            </a:r>
            <a:r>
              <a:rPr kumimoji="0" lang="en-US" sz="2800" i="0" strike="noStrike" kern="1200" cap="none" spc="-34" normalizeH="0" baseline="0" noProof="0" dirty="0">
                <a:ln>
                  <a:noFill/>
                </a:ln>
                <a:effectLst/>
                <a:uLnTx/>
                <a:uFillTx/>
                <a:ea typeface="+mn-ea"/>
                <a:cs typeface="Bookman Old Style"/>
              </a:rPr>
              <a:t>God opposes the proud”</a:t>
            </a:r>
            <a:endParaRPr kumimoji="0" sz="2800" i="0" strike="noStrike" kern="1200" cap="none" spc="0" normalizeH="0" baseline="0" noProof="0" dirty="0">
              <a:ln>
                <a:noFill/>
              </a:ln>
              <a:effectLst/>
              <a:uLnTx/>
              <a:uFillTx/>
              <a:ea typeface="+mn-ea"/>
              <a:cs typeface="Corbel"/>
            </a:endParaRPr>
          </a:p>
          <a:p>
            <a:pPr marL="457200" indent="-222250" defTabSz="457200">
              <a:buClr>
                <a:schemeClr val="tx1"/>
              </a:buClr>
              <a:buSzPct val="100000"/>
              <a:buFont typeface="Corbel"/>
              <a:buChar char="•"/>
              <a:defRPr/>
            </a:pPr>
            <a:r>
              <a:rPr kumimoji="0" lang="en-US" sz="2800" i="0" strike="noStrike" kern="1200" cap="none" spc="0" normalizeH="0" baseline="0" noProof="0" dirty="0">
                <a:ln>
                  <a:noFill/>
                </a:ln>
                <a:effectLst/>
                <a:uLnTx/>
                <a:uFillTx/>
                <a:ea typeface="+mn-ea"/>
                <a:cs typeface="Bookman Old Style"/>
              </a:rPr>
              <a:t>cf. </a:t>
            </a:r>
            <a:r>
              <a:rPr kumimoji="0" sz="2800" i="0" strike="noStrike" kern="1200" cap="none" spc="0" normalizeH="0" baseline="0" noProof="0" dirty="0">
                <a:ln>
                  <a:noFill/>
                </a:ln>
                <a:effectLst/>
                <a:uLnTx/>
                <a:uFillTx/>
                <a:ea typeface="+mn-ea"/>
                <a:cs typeface="Bookman Old Style"/>
              </a:rPr>
              <a:t>James</a:t>
            </a:r>
            <a:r>
              <a:rPr kumimoji="0" sz="2800" i="0" strike="noStrike" kern="1200" cap="none" spc="-30" normalizeH="0" baseline="0" noProof="0" dirty="0">
                <a:ln>
                  <a:noFill/>
                </a:ln>
                <a:effectLst/>
                <a:uLnTx/>
                <a:uFillTx/>
                <a:ea typeface="+mn-ea"/>
                <a:cs typeface="Bookman Old Style"/>
              </a:rPr>
              <a:t> </a:t>
            </a:r>
            <a:r>
              <a:rPr kumimoji="0" sz="2800" i="0" strike="noStrike" kern="1200" cap="none" spc="-8" normalizeH="0" baseline="0" noProof="0" dirty="0">
                <a:ln>
                  <a:noFill/>
                </a:ln>
                <a:effectLst/>
                <a:uLnTx/>
                <a:uFillTx/>
                <a:ea typeface="+mn-ea"/>
                <a:cs typeface="Bookman Old Style"/>
              </a:rPr>
              <a:t>1:22-</a:t>
            </a:r>
            <a:r>
              <a:rPr kumimoji="0" sz="2800" i="0" strike="noStrike" kern="1200" cap="none" spc="0" normalizeH="0" baseline="0" noProof="0" dirty="0">
                <a:ln>
                  <a:noFill/>
                </a:ln>
                <a:effectLst/>
                <a:uLnTx/>
                <a:uFillTx/>
                <a:ea typeface="+mn-ea"/>
                <a:cs typeface="Bookman Old Style"/>
              </a:rPr>
              <a:t>2</a:t>
            </a:r>
            <a:r>
              <a:rPr kumimoji="0" lang="en-US" sz="2800" i="0" strike="noStrike" kern="1200" cap="none" spc="0" normalizeH="0" baseline="0" noProof="0" dirty="0">
                <a:ln>
                  <a:noFill/>
                </a:ln>
                <a:effectLst/>
                <a:uLnTx/>
                <a:uFillTx/>
                <a:ea typeface="+mn-ea"/>
                <a:cs typeface="Bookman Old Style"/>
              </a:rPr>
              <a:t>5</a:t>
            </a:r>
            <a:r>
              <a:rPr lang="en-US" sz="2800" spc="-8" dirty="0">
                <a:cs typeface="Bookman Old Style"/>
              </a:rPr>
              <a:t> – “he will be blessed in his doing”</a:t>
            </a:r>
            <a:endParaRPr kumimoji="0" sz="2800" i="0" strike="noStrike" kern="1200" cap="none" spc="0" normalizeH="0" baseline="0" noProof="0" dirty="0">
              <a:ln>
                <a:noFill/>
              </a:ln>
              <a:effectLst/>
              <a:uLnTx/>
              <a:uFillTx/>
              <a:ea typeface="+mn-ea"/>
              <a:cs typeface="Corbe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980</TotalTime>
  <Words>4775</Words>
  <Application>Microsoft Office PowerPoint</Application>
  <PresentationFormat>On-screen Show (4:3)</PresentationFormat>
  <Paragraphs>243</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Arial</vt:lpstr>
      <vt:lpstr>Bookman Old Style</vt:lpstr>
      <vt:lpstr>Century Gothic</vt:lpstr>
      <vt:lpstr>Corbel</vt:lpstr>
      <vt:lpstr>Wingdings 3</vt:lpstr>
      <vt:lpstr>Slice</vt:lpstr>
      <vt:lpstr>Causes Of Peter’s Denial</vt:lpstr>
      <vt:lpstr>PowerPoint Presentation</vt:lpstr>
      <vt:lpstr>PowerPoint Presentation</vt:lpstr>
      <vt:lpstr>Why did Peter deny Jesus?</vt:lpstr>
      <vt:lpstr>PowerPoint Presentation</vt:lpstr>
      <vt:lpstr>PowerPoint Presentation</vt:lpstr>
      <vt:lpstr>PowerPoint Presentation</vt:lpstr>
      <vt:lpstr>PowerPoint Presentation</vt:lpstr>
      <vt:lpstr>Will we deny Jesus?</vt:lpstr>
      <vt:lpstr>PowerPoint Presentation</vt:lpstr>
      <vt:lpstr>PowerPoint Presentation</vt:lpstr>
      <vt:lpstr>PowerPoint Presentation</vt:lpstr>
      <vt:lpstr>PowerPoint Presentation</vt:lpstr>
      <vt:lpstr>PowerPoint Presentation</vt:lpstr>
      <vt:lpstr>PowerPoint Presentation</vt:lpstr>
      <vt:lpstr>Obeying The Gospel</vt:lpstr>
      <vt:lpstr>Obeying The Gospel</vt:lpstr>
      <vt:lpstr>Obeying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Peter's Denial</dc:title>
  <dc:creator>Richard Lidh; Tom Thornhill</dc:creator>
  <cp:lastModifiedBy>Richard Lidh</cp:lastModifiedBy>
  <cp:revision>42</cp:revision>
  <cp:lastPrinted>2025-06-21T20:57:38Z</cp:lastPrinted>
  <dcterms:created xsi:type="dcterms:W3CDTF">2023-06-14T23:25:38Z</dcterms:created>
  <dcterms:modified xsi:type="dcterms:W3CDTF">2025-08-16T17:02:23Z</dcterms:modified>
</cp:coreProperties>
</file>